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91" r:id="rId3"/>
    <p:sldId id="315" r:id="rId4"/>
    <p:sldId id="316" r:id="rId5"/>
    <p:sldId id="317" r:id="rId6"/>
    <p:sldId id="312" r:id="rId7"/>
    <p:sldId id="318" r:id="rId8"/>
    <p:sldId id="327" r:id="rId9"/>
    <p:sldId id="321" r:id="rId10"/>
    <p:sldId id="319" r:id="rId11"/>
    <p:sldId id="320" r:id="rId12"/>
    <p:sldId id="326" r:id="rId13"/>
    <p:sldId id="311" r:id="rId14"/>
    <p:sldId id="322" r:id="rId15"/>
    <p:sldId id="323" r:id="rId16"/>
    <p:sldId id="324" r:id="rId17"/>
    <p:sldId id="325" r:id="rId18"/>
    <p:sldId id="314" r:id="rId19"/>
    <p:sldId id="294" r:id="rId20"/>
    <p:sldId id="313" r:id="rId21"/>
    <p:sldId id="309" r:id="rId22"/>
    <p:sldId id="307" r:id="rId23"/>
    <p:sldId id="295" r:id="rId24"/>
    <p:sldId id="296" r:id="rId25"/>
    <p:sldId id="297" r:id="rId26"/>
    <p:sldId id="298" r:id="rId2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66"/>
    <a:srgbClr val="000099"/>
    <a:srgbClr val="000000"/>
    <a:srgbClr val="DDDDDD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A7B0D-BF68-4383-90EF-F7D107AE7DB2}" type="datetimeFigureOut">
              <a:rPr lang="th-TH" smtClean="0"/>
              <a:pPr/>
              <a:t>05/06/58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411C4-598C-48CD-8CE7-A5DBEFFBD46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060613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29DA-484B-4795-A143-B68B782D6310}" type="datetimeFigureOut">
              <a:rPr lang="th-TH" smtClean="0"/>
              <a:pPr/>
              <a:t>05/06/58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B7CE-D47A-43A9-A4C6-7921F119DF4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43586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29DA-484B-4795-A143-B68B782D6310}" type="datetimeFigureOut">
              <a:rPr lang="th-TH" smtClean="0"/>
              <a:pPr/>
              <a:t>05/06/58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B7CE-D47A-43A9-A4C6-7921F119DF4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02558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29DA-484B-4795-A143-B68B782D6310}" type="datetimeFigureOut">
              <a:rPr lang="th-TH" smtClean="0"/>
              <a:pPr/>
              <a:t>05/06/58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B7CE-D47A-43A9-A4C6-7921F119DF4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691539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F669C-D52B-4F08-B0B0-94414D9545F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05/06/58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9161-BCDF-4265-82F7-2E9D63716FB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0054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F669C-D52B-4F08-B0B0-94414D9545F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05/06/58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9161-BCDF-4265-82F7-2E9D63716FB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533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F669C-D52B-4F08-B0B0-94414D9545F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05/06/58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9161-BCDF-4265-82F7-2E9D63716FB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7618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F669C-D52B-4F08-B0B0-94414D9545F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05/06/58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9161-BCDF-4265-82F7-2E9D63716FB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0797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F669C-D52B-4F08-B0B0-94414D9545F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05/06/58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9161-BCDF-4265-82F7-2E9D63716FB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8500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F669C-D52B-4F08-B0B0-94414D9545F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05/06/58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9161-BCDF-4265-82F7-2E9D63716FB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8957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F669C-D52B-4F08-B0B0-94414D9545F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05/06/58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9161-BCDF-4265-82F7-2E9D63716FB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2851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F669C-D52B-4F08-B0B0-94414D9545F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05/06/58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9161-BCDF-4265-82F7-2E9D63716FB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722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29DA-484B-4795-A143-B68B782D6310}" type="datetimeFigureOut">
              <a:rPr lang="th-TH" smtClean="0"/>
              <a:pPr/>
              <a:t>05/06/58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B7CE-D47A-43A9-A4C6-7921F119DF4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341787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F669C-D52B-4F08-B0B0-94414D9545F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05/06/58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9161-BCDF-4265-82F7-2E9D63716FB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838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F669C-D52B-4F08-B0B0-94414D9545F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05/06/58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9161-BCDF-4265-82F7-2E9D63716FB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673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F669C-D52B-4F08-B0B0-94414D9545F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05/06/58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9161-BCDF-4265-82F7-2E9D63716FB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269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29DA-484B-4795-A143-B68B782D6310}" type="datetimeFigureOut">
              <a:rPr lang="th-TH" smtClean="0"/>
              <a:pPr/>
              <a:t>05/06/58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B7CE-D47A-43A9-A4C6-7921F119DF4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451656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29DA-484B-4795-A143-B68B782D6310}" type="datetimeFigureOut">
              <a:rPr lang="th-TH" smtClean="0"/>
              <a:pPr/>
              <a:t>05/06/58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B7CE-D47A-43A9-A4C6-7921F119DF4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80496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29DA-484B-4795-A143-B68B782D6310}" type="datetimeFigureOut">
              <a:rPr lang="th-TH" smtClean="0"/>
              <a:pPr/>
              <a:t>05/06/58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B7CE-D47A-43A9-A4C6-7921F119DF4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159177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29DA-484B-4795-A143-B68B782D6310}" type="datetimeFigureOut">
              <a:rPr lang="th-TH" smtClean="0"/>
              <a:pPr/>
              <a:t>05/06/58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B7CE-D47A-43A9-A4C6-7921F119DF4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93950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29DA-484B-4795-A143-B68B782D6310}" type="datetimeFigureOut">
              <a:rPr lang="th-TH" smtClean="0"/>
              <a:pPr/>
              <a:t>05/06/58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B7CE-D47A-43A9-A4C6-7921F119DF4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173940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29DA-484B-4795-A143-B68B782D6310}" type="datetimeFigureOut">
              <a:rPr lang="th-TH" smtClean="0"/>
              <a:pPr/>
              <a:t>05/06/58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B7CE-D47A-43A9-A4C6-7921F119DF4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567852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29DA-484B-4795-A143-B68B782D6310}" type="datetimeFigureOut">
              <a:rPr lang="th-TH" smtClean="0"/>
              <a:pPr/>
              <a:t>05/06/58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B7CE-D47A-43A9-A4C6-7921F119DF4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757928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29DA-484B-4795-A143-B68B782D6310}" type="datetimeFigureOut">
              <a:rPr lang="th-TH" smtClean="0"/>
              <a:pPr/>
              <a:t>05/06/58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1B7CE-D47A-43A9-A4C6-7921F119DF4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855661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F669C-D52B-4F08-B0B0-94414D9545F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05/06/58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E9161-BCDF-4265-82F7-2E9D63716FB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340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05" t="11511" r="5595" b="68525"/>
          <a:stretch/>
        </p:blipFill>
        <p:spPr bwMode="auto">
          <a:xfrm>
            <a:off x="0" y="5585585"/>
            <a:ext cx="9144000" cy="127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2930168"/>
            <a:ext cx="54890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การจัดการความรู้</a:t>
            </a:r>
          </a:p>
          <a:p>
            <a:pPr algn="ctr"/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ที่สอดคล้องกับภารกิจหลักของ </a:t>
            </a:r>
            <a:r>
              <a:rPr lang="th-TH" sz="4000" b="1" dirty="0" err="1" smtClean="0">
                <a:latin typeface="Angsana New" pitchFamily="18" charset="-34"/>
                <a:cs typeface="Angsana New" pitchFamily="18" charset="-34"/>
              </a:rPr>
              <a:t>ฐท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.สส.</a:t>
            </a:r>
          </a:p>
          <a:p>
            <a:pPr algn="ctr"/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ใน ๒ มิ.ย.๕๘</a:t>
            </a:r>
            <a:endParaRPr lang="th-TH" sz="40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70" t="46760" r="60869" b="21450"/>
          <a:stretch/>
        </p:blipFill>
        <p:spPr bwMode="auto">
          <a:xfrm>
            <a:off x="3098589" y="404664"/>
            <a:ext cx="2531167" cy="24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4932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th-TH" b="1" dirty="0">
                <a:solidFill>
                  <a:schemeClr val="bg1"/>
                </a:solidFill>
              </a:rPr>
              <a:t>หน่วยอื่น ๆ นอกเหนือผังโครงสร้างองค์กร 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โรงเรียน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วิวัฒน์พลเมืองกองทัพเรือแบบพิเศษ </a:t>
            </a:r>
            <a:endParaRPr lang="th-TH" b="1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ศูนย์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ปฏิบัติการป้องกันและปราบปราม</a:t>
            </a:r>
            <a:r>
              <a:rPr lang="th-TH" b="1" dirty="0" err="1">
                <a:latin typeface="Angsana New" pitchFamily="18" charset="-34"/>
                <a:cs typeface="Angsana New" pitchFamily="18" charset="-34"/>
              </a:rPr>
              <a:t>ยาเสพติด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ฐานทัพเรือสัตหีบ (</a:t>
            </a:r>
            <a:r>
              <a:rPr lang="th-TH" b="1" dirty="0" err="1">
                <a:latin typeface="Angsana New" pitchFamily="18" charset="-34"/>
                <a:cs typeface="Angsana New" pitchFamily="18" charset="-34"/>
              </a:rPr>
              <a:t>ศป.ปส.ฐท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.สส.) </a:t>
            </a:r>
            <a:endParaRPr lang="th-TH" b="1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ศูนย์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ปฏิบัติการป้องกันและรักษาความปลอดภัยสัตหีบ (</a:t>
            </a:r>
            <a:r>
              <a:rPr lang="th-TH" b="1" dirty="0" err="1">
                <a:latin typeface="Angsana New" pitchFamily="18" charset="-34"/>
                <a:cs typeface="Angsana New" pitchFamily="18" charset="-34"/>
              </a:rPr>
              <a:t>ศปรภ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.สัต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หีบ</a:t>
            </a:r>
          </a:p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สำนักงาน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เจ้าหน้าที่ควบคุมดูแลอาคารที่พักอาศัยส่วนกลางของกองทัพเรือพื้นที่สัต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หีบ</a:t>
            </a:r>
          </a:p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หน่วย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บรรเทาสาธารณภัย พื้นที่ภาคตะวันออก</a:t>
            </a:r>
            <a:endParaRPr lang="en-US" b="1" dirty="0">
              <a:latin typeface="Angsana New" pitchFamily="18" charset="-34"/>
              <a:cs typeface="Angsana New" pitchFamily="18" charset="-34"/>
            </a:endParaRPr>
          </a:p>
          <a:p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3262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th-TH" b="1" dirty="0" smtClean="0">
                <a:solidFill>
                  <a:schemeClr val="bg1"/>
                </a:solidFill>
              </a:rPr>
              <a:t>อัตรากำลังพล</a:t>
            </a:r>
            <a:endParaRPr lang="th-TH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50" t="38261" r="14084" b="19590"/>
          <a:stretch/>
        </p:blipFill>
        <p:spPr bwMode="auto">
          <a:xfrm>
            <a:off x="0" y="1914465"/>
            <a:ext cx="9090992" cy="3211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85074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8019" y="3307631"/>
            <a:ext cx="4418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งานบริการตาม</a:t>
            </a:r>
            <a:r>
              <a:rPr lang="th-TH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พันธ</a:t>
            </a:r>
            <a:r>
              <a:rPr lang="th-TH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กิจ</a:t>
            </a:r>
            <a:endParaRPr lang="th-TH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328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th-TH" sz="3600" b="1" u="sng" dirty="0" err="1">
                <a:solidFill>
                  <a:schemeClr val="bg1"/>
                </a:solidFill>
              </a:rPr>
              <a:t>พันธ</a:t>
            </a:r>
            <a:r>
              <a:rPr lang="th-TH" sz="3600" b="1" u="sng" dirty="0" smtClean="0">
                <a:solidFill>
                  <a:schemeClr val="bg1"/>
                </a:solidFill>
              </a:rPr>
              <a:t>กิจที่ ๑</a:t>
            </a:r>
            <a:r>
              <a:rPr lang="th-TH" sz="3600" b="1" dirty="0" smtClean="0">
                <a:solidFill>
                  <a:schemeClr val="bg1"/>
                </a:solidFill>
              </a:rPr>
              <a:t>  </a:t>
            </a:r>
            <a:r>
              <a:rPr lang="th-TH" sz="3600" b="1" dirty="0">
                <a:solidFill>
                  <a:schemeClr val="bg1"/>
                </a:solidFill>
              </a:rPr>
              <a:t>บริหารจัดการงานด้านการฐานทัพ เพื่อสนับสนุนกำลังรบของกองทัพเรือ และหน่วยอื่นๆ ในพื้นที่รับผิดชอบ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cs"/>
              <a:buAutoNum type="thaiNumPeriod"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จัดการท่าเรือ สิ่งอำนวยความสะดวกและระบบสาธารณูปโภคแก่เรือที่เข้า-ออกและเทียบท่าเรือ</a:t>
            </a:r>
            <a:endParaRPr lang="en-US" b="1" dirty="0">
              <a:latin typeface="Angsana New" pitchFamily="18" charset="-34"/>
              <a:cs typeface="Angsana New" pitchFamily="18" charset="-34"/>
            </a:endParaRPr>
          </a:p>
          <a:p>
            <a:pPr marL="514350" indent="-514350">
              <a:buFont typeface="+mj-cs"/>
              <a:buAutoNum type="thaiNumPeriod"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สนับสนุนการดำเนินการซ่อมสร้างเรือ</a:t>
            </a:r>
            <a:r>
              <a:rPr lang="en-US" b="1" dirty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เครื่องทุ่นแรงและอุปกรณ์ช่างทุกประเภท   </a:t>
            </a:r>
            <a:endParaRPr lang="en-US" b="1" dirty="0">
              <a:latin typeface="Angsana New" pitchFamily="18" charset="-34"/>
              <a:cs typeface="Angsana New" pitchFamily="18" charset="-34"/>
            </a:endParaRPr>
          </a:p>
          <a:p>
            <a:pPr marL="514350" indent="-514350">
              <a:buFont typeface="+mj-cs"/>
              <a:buAutoNum type="thaiNumPeriod"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สนับสนุนงานด้าน</a:t>
            </a:r>
            <a:r>
              <a:rPr lang="th-TH" b="1" dirty="0" err="1">
                <a:latin typeface="Angsana New" pitchFamily="18" charset="-34"/>
                <a:cs typeface="Angsana New" pitchFamily="18" charset="-34"/>
              </a:rPr>
              <a:t>โยธาธิ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การ</a:t>
            </a:r>
            <a:endParaRPr lang="en-US" b="1" dirty="0">
              <a:latin typeface="Angsana New" pitchFamily="18" charset="-34"/>
              <a:cs typeface="Angsana New" pitchFamily="18" charset="-34"/>
            </a:endParaRPr>
          </a:p>
          <a:p>
            <a:pPr marL="514350" indent="-514350">
              <a:buFont typeface="+mj-cs"/>
              <a:buAutoNum type="thaiNumPeriod"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สนับสนุนด้านการบริการทาง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การแพทย์</a:t>
            </a:r>
            <a:endParaRPr lang="en-U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709120"/>
          </a:xfrm>
        </p:spPr>
        <p:txBody>
          <a:bodyPr>
            <a:noAutofit/>
          </a:bodyPr>
          <a:lstStyle/>
          <a:p>
            <a:pPr marL="514350" indent="-514350">
              <a:buFont typeface="+mj-cs"/>
              <a:buAutoNum type="thaiNumPeriod" startAt="5"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สนับสนุนด้านการขนส่ง</a:t>
            </a:r>
            <a:endParaRPr lang="en-US" b="1" dirty="0">
              <a:latin typeface="Angsana New" pitchFamily="18" charset="-34"/>
              <a:cs typeface="Angsana New" pitchFamily="18" charset="-34"/>
            </a:endParaRPr>
          </a:p>
          <a:p>
            <a:pPr marL="514350" indent="-514350">
              <a:buFont typeface="+mj-cs"/>
              <a:buAutoNum type="thaiNumPeriod" startAt="5"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สนับสนุนด้านกิจการพิเศษบริการกำลังพล</a:t>
            </a:r>
            <a:endParaRPr lang="en-US" b="1" dirty="0">
              <a:latin typeface="Angsana New" pitchFamily="18" charset="-34"/>
              <a:cs typeface="Angsana New" pitchFamily="18" charset="-34"/>
            </a:endParaRPr>
          </a:p>
          <a:p>
            <a:pPr marL="514350" indent="-514350">
              <a:buFont typeface="+mj-cs"/>
              <a:buAutoNum type="thaiNumPeriod" startAt="5"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สนับสนุน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การปฏิบัติการทางทหารและพัฒนาฐานทัพท่าเรือ</a:t>
            </a:r>
            <a:endParaRPr lang="en-US" b="1" dirty="0">
              <a:latin typeface="Angsana New" pitchFamily="18" charset="-34"/>
              <a:cs typeface="Angsana New" pitchFamily="18" charset="-34"/>
            </a:endParaRPr>
          </a:p>
          <a:p>
            <a:pPr marL="514350" indent="-514350">
              <a:buFont typeface="+mj-cs"/>
              <a:buAutoNum type="thaiNumPeriod" startAt="5"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สนับสนุนและดำเนินการด้านอสังหาริมทรัพย์</a:t>
            </a:r>
            <a:endParaRPr lang="en-US" b="1" dirty="0">
              <a:latin typeface="Angsana New" pitchFamily="18" charset="-34"/>
              <a:cs typeface="Angsana New" pitchFamily="18" charset="-34"/>
            </a:endParaRPr>
          </a:p>
          <a:p>
            <a:pPr marL="514350" indent="-514350">
              <a:buFont typeface="+mj-cs"/>
              <a:buAutoNum type="thaiNumPeriod" startAt="5"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สนับสนุนและดำเนินการด้านการสื่อสาร</a:t>
            </a:r>
            <a:endParaRPr lang="en-US" b="1" dirty="0">
              <a:latin typeface="Angsana New" pitchFamily="18" charset="-34"/>
              <a:cs typeface="Angsana New" pitchFamily="18" charset="-34"/>
            </a:endParaRPr>
          </a:p>
          <a:p>
            <a:pPr marL="514350" indent="-514350">
              <a:buFont typeface="+mj-cs"/>
              <a:buAutoNum type="thaiNumPeriod" startAt="5"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ตรวจสอบและลบล้างแม่เหล็กเรือ</a:t>
            </a:r>
            <a:endParaRPr lang="en-US" b="1" dirty="0">
              <a:latin typeface="Angsana New" pitchFamily="18" charset="-34"/>
              <a:cs typeface="Angsana New" pitchFamily="18" charset="-34"/>
            </a:endParaRPr>
          </a:p>
          <a:p>
            <a:pPr marL="514350" indent="-514350">
              <a:buFont typeface="+mj-cs"/>
              <a:buAutoNum type="thaiNumPeriod" startAt="5"/>
            </a:pP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6056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016224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th-TH" sz="3200" b="1" u="sng" dirty="0" err="1">
                <a:solidFill>
                  <a:schemeClr val="bg1"/>
                </a:solidFill>
              </a:rPr>
              <a:t>พันธ</a:t>
            </a:r>
            <a:r>
              <a:rPr lang="th-TH" sz="3200" b="1" u="sng" dirty="0" smtClean="0">
                <a:solidFill>
                  <a:schemeClr val="bg1"/>
                </a:solidFill>
              </a:rPr>
              <a:t>กิจที่ ๒</a:t>
            </a:r>
            <a:r>
              <a:rPr lang="th-TH" sz="3200" b="1" dirty="0" smtClean="0">
                <a:solidFill>
                  <a:schemeClr val="bg1"/>
                </a:solidFill>
              </a:rPr>
              <a:t> ดำเนินการ</a:t>
            </a:r>
            <a:r>
              <a:rPr lang="th-TH" sz="3200" b="1" dirty="0">
                <a:solidFill>
                  <a:schemeClr val="bg1"/>
                </a:solidFill>
              </a:rPr>
              <a:t>ด้านการรักษาความสงบเรียบร้อยและระเบียบวินัยของทหาร รักษาความปลอดภัยฐานที่ตั้งหน่วยทหารและเขตปลอดภัยในราชการทหาร ถวายความปลอดภัยและ</a:t>
            </a:r>
            <a:r>
              <a:rPr lang="th-TH" sz="3200" b="1" dirty="0" err="1">
                <a:solidFill>
                  <a:schemeClr val="bg1"/>
                </a:solidFill>
              </a:rPr>
              <a:t>เทอดทูน</a:t>
            </a:r>
            <a:r>
              <a:rPr lang="th-TH" sz="3200" b="1" dirty="0">
                <a:solidFill>
                  <a:schemeClr val="bg1"/>
                </a:solidFill>
              </a:rPr>
              <a:t>สถาบันพระมหากษัตริย์ และสนับสนุนกิจกรรมการรักษาความปลอดภัยในพื้นที่รับผิดชอบ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2420889"/>
            <a:ext cx="4038600" cy="3384376"/>
          </a:xfrm>
        </p:spPr>
        <p:txBody>
          <a:bodyPr/>
          <a:lstStyle/>
          <a:p>
            <a:pPr marL="514350" indent="-514350">
              <a:buFont typeface="+mj-cs"/>
              <a:buAutoNum type="thaiNumPeriod"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รักษาความปลอดภัย ฐานที่ตั้งหน่วยทหารและเขตปลอดภัยในราชการทหาร</a:t>
            </a:r>
            <a:endParaRPr lang="en-US" sz="3200" b="1" dirty="0">
              <a:latin typeface="Angsana New" pitchFamily="18" charset="-34"/>
              <a:cs typeface="Angsana New" pitchFamily="18" charset="-34"/>
            </a:endParaRPr>
          </a:p>
          <a:p>
            <a:pPr marL="514350" indent="-514350">
              <a:buFont typeface="+mj-cs"/>
              <a:buAutoNum type="thaiNumPeriod"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การถวายความปลอดภัย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เทิดทูน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พิทักษ์และรักษาสถาบัน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พระมหากษัตริย์</a:t>
            </a:r>
          </a:p>
          <a:p>
            <a:pPr marL="514350" indent="-514350">
              <a:buFont typeface="+mj-cs"/>
              <a:buAutoNum type="thaiNumPeriod"/>
            </a:pP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2420888"/>
            <a:ext cx="4038600" cy="3589859"/>
          </a:xfrm>
        </p:spPr>
        <p:txBody>
          <a:bodyPr>
            <a:normAutofit/>
          </a:bodyPr>
          <a:lstStyle/>
          <a:p>
            <a:pPr marL="514350" indent="-514350">
              <a:buFont typeface="+mj-cs"/>
              <a:buAutoNum type="thaiNumPeriod" startAt="3"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ดำเนินการด้านสารวัตรทหาร </a:t>
            </a:r>
            <a:endParaRPr lang="en-US" sz="3200" b="1" dirty="0">
              <a:latin typeface="Angsana New" pitchFamily="18" charset="-34"/>
              <a:cs typeface="Angsana New" pitchFamily="18" charset="-34"/>
            </a:endParaRPr>
          </a:p>
          <a:p>
            <a:pPr marL="514350" indent="-514350">
              <a:buFont typeface="+mj-cs"/>
              <a:buAutoNum type="thaiNumPeriod" startAt="3"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ดำเนินการด้านเรือนจำ</a:t>
            </a:r>
            <a:endParaRPr lang="en-US" sz="3200" b="1" dirty="0">
              <a:latin typeface="Angsana New" pitchFamily="18" charset="-34"/>
              <a:cs typeface="Angsana New" pitchFamily="18" charset="-34"/>
            </a:endParaRPr>
          </a:p>
          <a:p>
            <a:pPr marL="514350" indent="-514350">
              <a:buFont typeface="+mj-cs"/>
              <a:buAutoNum type="thaiNumPeriod" startAt="3"/>
            </a:pP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7259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th-TH" sz="3200" b="1" u="sng" dirty="0" err="1">
                <a:solidFill>
                  <a:schemeClr val="bg1"/>
                </a:solidFill>
              </a:rPr>
              <a:t>พันธ</a:t>
            </a:r>
            <a:r>
              <a:rPr lang="th-TH" sz="3200" b="1" u="sng" dirty="0" smtClean="0">
                <a:solidFill>
                  <a:schemeClr val="bg1"/>
                </a:solidFill>
              </a:rPr>
              <a:t>กิจที่ ๓</a:t>
            </a:r>
            <a:r>
              <a:rPr lang="th-TH" sz="3200" b="1" dirty="0" smtClean="0">
                <a:solidFill>
                  <a:schemeClr val="bg1"/>
                </a:solidFill>
              </a:rPr>
              <a:t>  </a:t>
            </a:r>
            <a:r>
              <a:rPr lang="th-TH" sz="3200" b="1" dirty="0">
                <a:solidFill>
                  <a:schemeClr val="bg1"/>
                </a:solidFill>
              </a:rPr>
              <a:t>ใช้ศักยภาพและขีดความสามารถของฐานทัพ สนับสนุนรัฐบาลในการพัฒนาประเทศการแก้ไขปัญหาสังคม การช่วยเหลือประชาชน และการบรรเทาสาธารณภัย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2276872"/>
            <a:ext cx="8003232" cy="4248472"/>
          </a:xfrm>
        </p:spPr>
        <p:txBody>
          <a:bodyPr>
            <a:normAutofit/>
          </a:bodyPr>
          <a:lstStyle/>
          <a:p>
            <a:pPr marL="514350" indent="-514350">
              <a:buFont typeface="+mj-cs"/>
              <a:buAutoNum type="thaiNumPeriod"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แก้ไขปัญหา</a:t>
            </a:r>
            <a:r>
              <a:rPr lang="th-TH" sz="3200" b="1" dirty="0" err="1">
                <a:latin typeface="Angsana New" pitchFamily="18" charset="-34"/>
                <a:cs typeface="Angsana New" pitchFamily="18" charset="-34"/>
              </a:rPr>
              <a:t>ยาเสพติด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 ในพื้นที่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รับผิดชอบ</a:t>
            </a:r>
          </a:p>
          <a:p>
            <a:pPr marL="514350" indent="-514350">
              <a:buFont typeface="+mj-cs"/>
              <a:buAutoNum type="thaiNumPeriod"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ช่วยเหลือและบรรเทา     สาธารณภัย </a:t>
            </a:r>
          </a:p>
        </p:txBody>
      </p:sp>
    </p:spTree>
    <p:extLst>
      <p:ext uri="{BB962C8B-B14F-4D97-AF65-F5344CB8AC3E}">
        <p14:creationId xmlns:p14="http://schemas.microsoft.com/office/powerpoint/2010/main" xmlns="" val="2238114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thaiDist"/>
            <a:r>
              <a:rPr lang="th-TH" sz="3600" b="1" u="sng" dirty="0" err="1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พันธ</a:t>
            </a:r>
            <a:r>
              <a:rPr lang="th-TH" sz="3600" b="1" u="sng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กิจที่ ๔</a:t>
            </a:r>
            <a:r>
              <a:rPr lang="th-TH" sz="36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6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ส่งเสริม พัฒนาบุคลากร องค์กรและกระบวนการด้านการฐานทัพ ตามแนวทางการบริหารกิจการบ้านเมืองที่ดี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67544" y="1700808"/>
            <a:ext cx="8280920" cy="4137323"/>
          </a:xfrm>
        </p:spPr>
        <p:txBody>
          <a:bodyPr>
            <a:normAutofit/>
          </a:bodyPr>
          <a:lstStyle/>
          <a:p>
            <a:pPr marL="514350" indent="-514350">
              <a:buFont typeface="+mj-cs"/>
              <a:buAutoNum type="thaiNumPeriod"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พัฒนาบุคลากรให้มีคุณภาพ ศักยภาพสำหรับปฏิบัติงานด้านการฐานทัพ </a:t>
            </a:r>
            <a:endParaRPr lang="en-US" sz="3200" b="1" dirty="0">
              <a:latin typeface="Angsana New" pitchFamily="18" charset="-34"/>
              <a:cs typeface="Angsana New" pitchFamily="18" charset="-34"/>
            </a:endParaRPr>
          </a:p>
          <a:p>
            <a:pPr marL="514350" indent="-514350">
              <a:buFont typeface="+mj-cs"/>
              <a:buAutoNum type="thaiNumPeriod"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กำกับดูแลองค์การที่ดี</a:t>
            </a:r>
            <a:endParaRPr lang="en-US" sz="3200" b="1" dirty="0">
              <a:latin typeface="Angsana New" pitchFamily="18" charset="-34"/>
              <a:cs typeface="Angsana New" pitchFamily="18" charset="-34"/>
            </a:endParaRPr>
          </a:p>
          <a:p>
            <a:pPr marL="514350" indent="-514350">
              <a:buFont typeface="+mj-cs"/>
              <a:buAutoNum type="thaiNumPeriod"/>
            </a:pP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7992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70" t="46760" r="60869" b="21450"/>
          <a:stretch/>
        </p:blipFill>
        <p:spPr bwMode="auto">
          <a:xfrm>
            <a:off x="3419872" y="44624"/>
            <a:ext cx="1833451" cy="175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23317" y="2060848"/>
            <a:ext cx="42098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400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วิสัยทัศน์การ</a:t>
            </a:r>
            <a:r>
              <a:rPr lang="th-TH" sz="4400" b="1" u="sng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จัดการ</a:t>
            </a:r>
            <a:r>
              <a:rPr lang="th-TH" sz="4400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ความรู้</a:t>
            </a:r>
            <a:endParaRPr lang="th-TH" sz="4400" b="1" u="sng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3140968"/>
            <a:ext cx="68691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เป็นศูนย์พัฒนาองค์ความรู้เพื่อ</a:t>
            </a:r>
            <a:r>
              <a:rPr lang="th-TH" sz="4000" b="1" i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เพิ่มประสิทธิภาพ</a:t>
            </a:r>
          </a:p>
          <a:p>
            <a:pPr algn="ctr"/>
            <a:r>
              <a:rPr lang="th-TH" sz="40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ในการ</a:t>
            </a:r>
            <a:r>
              <a:rPr lang="th-TH" sz="4000" b="1" i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สนับสนุนปฏิบัติการทางทหารของ </a:t>
            </a:r>
            <a:r>
              <a:rPr lang="th-TH" sz="4000" b="1" i="1" dirty="0" err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ฐท</a:t>
            </a:r>
            <a:r>
              <a:rPr lang="th-TH" sz="4000" b="1" i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.สส.</a:t>
            </a:r>
            <a:endParaRPr lang="th-TH" sz="4000" b="1" i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352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" t="22300" r="37499" b="10566"/>
          <a:stretch/>
        </p:blipFill>
        <p:spPr bwMode="auto">
          <a:xfrm>
            <a:off x="-1" y="25400"/>
            <a:ext cx="9144001" cy="6804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7800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ตัวยึดเนื้อหา 3" descr="FL_เกณฑ์และการประมิน pdf_Page_0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42988" y="0"/>
            <a:ext cx="7237412" cy="4365625"/>
          </a:xfrm>
        </p:spPr>
      </p:pic>
      <p:sp>
        <p:nvSpPr>
          <p:cNvPr id="3" name="สี่เหลี่ยมผืนผ้า 2"/>
          <p:cNvSpPr/>
          <p:nvPr/>
        </p:nvSpPr>
        <p:spPr>
          <a:xfrm>
            <a:off x="179388" y="4868863"/>
            <a:ext cx="914400" cy="457200"/>
          </a:xfrm>
          <a:prstGeom prst="rect">
            <a:avLst/>
          </a:prstGeom>
          <a:solidFill>
            <a:srgbClr val="6F29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79388" y="5508625"/>
            <a:ext cx="914400" cy="457200"/>
          </a:xfrm>
          <a:prstGeom prst="rect">
            <a:avLst/>
          </a:prstGeom>
          <a:solidFill>
            <a:srgbClr val="1C4D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79388" y="6118225"/>
            <a:ext cx="914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18790" name="TextBox 6"/>
          <p:cNvSpPr txBox="1">
            <a:spLocks noChangeArrowheads="1"/>
          </p:cNvSpPr>
          <p:nvPr/>
        </p:nvSpPr>
        <p:spPr bwMode="auto">
          <a:xfrm>
            <a:off x="1403350" y="4835525"/>
            <a:ext cx="1912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solidFill>
                  <a:srgbClr val="6F2927"/>
                </a:solidFill>
                <a:latin typeface="Angsana New" pitchFamily="18" charset="-34"/>
              </a:rPr>
              <a:t>กลุ่มการนำองค์กร</a:t>
            </a:r>
          </a:p>
        </p:txBody>
      </p:sp>
      <p:sp>
        <p:nvSpPr>
          <p:cNvPr id="118791" name="TextBox 7"/>
          <p:cNvSpPr txBox="1">
            <a:spLocks noChangeArrowheads="1"/>
          </p:cNvSpPr>
          <p:nvPr/>
        </p:nvSpPr>
        <p:spPr bwMode="auto">
          <a:xfrm>
            <a:off x="1460500" y="6118225"/>
            <a:ext cx="2335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solidFill>
                  <a:srgbClr val="0070C0"/>
                </a:solidFill>
                <a:latin typeface="Angsana New" pitchFamily="18" charset="-34"/>
              </a:rPr>
              <a:t>กลุ่มพื้นฐานของระบบ</a:t>
            </a:r>
          </a:p>
        </p:txBody>
      </p:sp>
      <p:sp>
        <p:nvSpPr>
          <p:cNvPr id="118792" name="TextBox 8"/>
          <p:cNvSpPr txBox="1">
            <a:spLocks noChangeArrowheads="1"/>
          </p:cNvSpPr>
          <p:nvPr/>
        </p:nvSpPr>
        <p:spPr bwMode="auto">
          <a:xfrm>
            <a:off x="1460500" y="5443538"/>
            <a:ext cx="16113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solidFill>
                  <a:srgbClr val="1C4D5A"/>
                </a:solidFill>
                <a:latin typeface="Angsana New" pitchFamily="18" charset="-34"/>
              </a:rPr>
              <a:t>กลุ่มปฏิบัติการ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211638" y="4803775"/>
            <a:ext cx="914400" cy="457200"/>
          </a:xfrm>
          <a:prstGeom prst="rect">
            <a:avLst/>
          </a:prstGeom>
          <a:solidFill>
            <a:srgbClr val="419A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18794" name="TextBox 10"/>
          <p:cNvSpPr txBox="1">
            <a:spLocks noChangeArrowheads="1"/>
          </p:cNvSpPr>
          <p:nvPr/>
        </p:nvSpPr>
        <p:spPr bwMode="auto">
          <a:xfrm>
            <a:off x="5467350" y="4770438"/>
            <a:ext cx="375285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solidFill>
                  <a:srgbClr val="367E1C"/>
                </a:solidFill>
                <a:latin typeface="Angsana New" pitchFamily="18" charset="-34"/>
              </a:rPr>
              <a:t>ประเมินผล </a:t>
            </a:r>
            <a:r>
              <a:rPr lang="en-US" b="1">
                <a:solidFill>
                  <a:srgbClr val="367E1C"/>
                </a:solidFill>
                <a:latin typeface="Angsana New" pitchFamily="18" charset="-34"/>
              </a:rPr>
              <a:t>4 </a:t>
            </a:r>
            <a:r>
              <a:rPr lang="th-TH" b="1">
                <a:solidFill>
                  <a:srgbClr val="367E1C"/>
                </a:solidFill>
                <a:latin typeface="Angsana New" pitchFamily="18" charset="-34"/>
              </a:rPr>
              <a:t>มิติ</a:t>
            </a:r>
          </a:p>
          <a:p>
            <a:pPr eaLnBrk="1" hangingPunct="1"/>
            <a:r>
              <a:rPr lang="th-TH" b="1">
                <a:solidFill>
                  <a:srgbClr val="367E1C"/>
                </a:solidFill>
                <a:latin typeface="Angsana New" pitchFamily="18" charset="-34"/>
              </a:rPr>
              <a:t>- ประสิทธิผล</a:t>
            </a:r>
          </a:p>
          <a:p>
            <a:pPr eaLnBrk="1" hangingPunct="1"/>
            <a:r>
              <a:rPr lang="th-TH" b="1">
                <a:solidFill>
                  <a:srgbClr val="367E1C"/>
                </a:solidFill>
                <a:latin typeface="Angsana New" pitchFamily="18" charset="-34"/>
              </a:rPr>
              <a:t>- คุณภาพการให้บริการ</a:t>
            </a:r>
          </a:p>
          <a:p>
            <a:pPr eaLnBrk="1" hangingPunct="1"/>
            <a:r>
              <a:rPr lang="th-TH" b="1">
                <a:solidFill>
                  <a:srgbClr val="367E1C"/>
                </a:solidFill>
                <a:latin typeface="Angsana New" pitchFamily="18" charset="-34"/>
              </a:rPr>
              <a:t>- ประสิทธิภาพของการปฏิบัติราชการ</a:t>
            </a:r>
          </a:p>
          <a:p>
            <a:pPr eaLnBrk="1" hangingPunct="1"/>
            <a:r>
              <a:rPr lang="th-TH" b="1">
                <a:solidFill>
                  <a:srgbClr val="367E1C"/>
                </a:solidFill>
                <a:latin typeface="Angsana New" pitchFamily="18" charset="-34"/>
              </a:rPr>
              <a:t>- การพัฒนาองค์กร</a:t>
            </a:r>
          </a:p>
        </p:txBody>
      </p:sp>
    </p:spTree>
    <p:extLst>
      <p:ext uri="{BB962C8B-B14F-4D97-AF65-F5344CB8AC3E}">
        <p14:creationId xmlns:p14="http://schemas.microsoft.com/office/powerpoint/2010/main" xmlns="" val="293577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th-TH" b="1" dirty="0">
                <a:solidFill>
                  <a:schemeClr val="bg1"/>
                </a:solidFill>
              </a:rPr>
              <a:t>ฐานทัพเรือสัตหีบ 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มี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หน้าที่ดำเนินการ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เกี่ยวกับ  </a:t>
            </a:r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36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ฐาน</a:t>
            </a:r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ทัพ </a:t>
            </a:r>
            <a:r>
              <a:rPr lang="th-TH" sz="3600" b="1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3600" b="1" dirty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รักษาความสงบเรียบร้อยและระเบียบวินัยของทหาร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3600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สารวัตร</a:t>
            </a:r>
            <a:r>
              <a:rPr lang="th-TH" sz="36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ทหาร  </a:t>
            </a:r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36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รักษาความปลอดภัยฐานที่ตั้งหน่วยทหารและพื้นที่ที่ได้รับมอบหมาย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3600" b="1" dirty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กิจการ</a:t>
            </a:r>
            <a:r>
              <a:rPr lang="th-TH" sz="3600" b="1" dirty="0" err="1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พลเรือน</a:t>
            </a:r>
            <a:r>
              <a:rPr lang="th-TH" sz="3600" b="1" dirty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3600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เรือนจำ </a:t>
            </a:r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36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สวัสดิการ สนับสนุนการปฏิบัติการทางเรือ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ตลอดจน </a:t>
            </a:r>
            <a:r>
              <a:rPr lang="th-TH" sz="3600" b="1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ให้</a:t>
            </a:r>
            <a:r>
              <a:rPr lang="th-TH" sz="3600" b="1" dirty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การฝึกและศึกษาวิชาการตามที่ได้รับมอบหมาย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 มีผู้บัญชาการฐานทัพเรือสัตหีบ เป็นผู้บังคับบัญชารับผิดชอบ </a:t>
            </a:r>
          </a:p>
        </p:txBody>
      </p:sp>
    </p:spTree>
    <p:extLst>
      <p:ext uri="{BB962C8B-B14F-4D97-AF65-F5344CB8AC3E}">
        <p14:creationId xmlns:p14="http://schemas.microsoft.com/office/powerpoint/2010/main" xmlns="" val="83317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257" t="14849" r="30889" b="6021"/>
          <a:stretch/>
        </p:blipFill>
        <p:spPr bwMode="auto">
          <a:xfrm>
            <a:off x="0" y="-11610"/>
            <a:ext cx="5796136" cy="689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2160" y="2060848"/>
            <a:ext cx="29523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เป็นศูนย์พัฒนาองค์ความรู้เพื่อเพิ่มประสิทธิภาพ</a:t>
            </a:r>
          </a:p>
          <a:p>
            <a:pPr algn="ctr"/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ในการสนับสนุนปฏิบัติการทางทหารของ </a:t>
            </a:r>
            <a:r>
              <a:rPr lang="th-TH" sz="3600" b="1" dirty="0" err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ฐท</a:t>
            </a:r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.สส.</a:t>
            </a:r>
            <a:endParaRPr lang="th-TH" sz="36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8889" y="260648"/>
            <a:ext cx="28135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400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วิสัยทัศน์</a:t>
            </a:r>
          </a:p>
          <a:p>
            <a:pPr algn="ctr"/>
            <a:r>
              <a:rPr lang="th-TH" sz="4400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4400" b="1" u="sng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จัดการ</a:t>
            </a:r>
            <a:r>
              <a:rPr lang="th-TH" sz="4400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ความรู้</a:t>
            </a:r>
            <a:endParaRPr lang="th-TH" sz="4400" b="1" u="sng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9408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1" t="14734" r="3308" b="30733"/>
          <a:stretch/>
        </p:blipFill>
        <p:spPr bwMode="auto">
          <a:xfrm>
            <a:off x="3324" y="-27384"/>
            <a:ext cx="914067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16" t="22300" r="39341" b="61304"/>
          <a:stretch/>
        </p:blipFill>
        <p:spPr bwMode="auto">
          <a:xfrm>
            <a:off x="-13444" y="3733968"/>
            <a:ext cx="9182508" cy="312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6359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37" t="14480" r="35911" b="7520"/>
          <a:stretch/>
        </p:blipFill>
        <p:spPr bwMode="auto">
          <a:xfrm>
            <a:off x="0" y="26235"/>
            <a:ext cx="7394714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6575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8" t="19176" r="35751" b="13078"/>
          <a:stretch/>
        </p:blipFill>
        <p:spPr bwMode="auto">
          <a:xfrm>
            <a:off x="755576" y="260648"/>
            <a:ext cx="7407965" cy="5162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5618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30" t="18435" r="36377" b="9757"/>
          <a:stretch/>
        </p:blipFill>
        <p:spPr bwMode="auto">
          <a:xfrm>
            <a:off x="1043608" y="620688"/>
            <a:ext cx="7253335" cy="5471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091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54" t="13738" r="36077" b="7401"/>
          <a:stretch/>
        </p:blipFill>
        <p:spPr bwMode="auto">
          <a:xfrm>
            <a:off x="899592" y="548680"/>
            <a:ext cx="7421218" cy="600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7099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ขอบเขตความรับผิดชอบและหน้าที่ที่</a:t>
            </a: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สำคัญ</a:t>
            </a:r>
            <a:endParaRPr lang="th-TH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172272" cy="5141168"/>
          </a:xfrm>
        </p:spPr>
        <p:txBody>
          <a:bodyPr>
            <a:noAutofit/>
          </a:bodyPr>
          <a:lstStyle/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วางแผน 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อำนวยการ ประสานงาน กำกับการและบริหารงานในความรับผิดชอบของฐานทัพเรือสัตหีบ</a:t>
            </a:r>
            <a:endParaRPr lang="en-US" b="1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ดำเนินการ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ในเรื่องการฐานทัพ ได้แก่ การส่งกำลังบำรุง การท่าเรือ และสิ่งอำนวยความสะดวกอื่นๆ เพื่อสนับสนุนกำลังรบของกองทัพเรือ และหน่วยอื่นๆ ในพื้นที่รับผิดชอบ</a:t>
            </a:r>
            <a:endParaRPr lang="en-US" b="1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ปฏิบัติการ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เกี่ยวกับการรักษาความปลอดภัยฐานที่ตั้งหน่วยทหารและเขตปลอดภัยในราชการ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ทหาร</a:t>
            </a:r>
            <a:endParaRPr lang="en-U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5069160"/>
          </a:xfrm>
        </p:spPr>
        <p:txBody>
          <a:bodyPr>
            <a:noAutofit/>
          </a:bodyPr>
          <a:lstStyle/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ปฏิบัติการ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เกี่ยวกับการรักษาความสงบเรียบร้อยและระเบียบวินัยของทหาร การสารวัตรทหาร ตลอดจนการเรือนจำ</a:t>
            </a:r>
            <a:endParaRPr lang="en-US" b="1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ดำเนินการ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เกี่ยวกับการติดต่อสื่อสารตามที่กองทัพเรือกำหนด</a:t>
            </a:r>
            <a:endParaRPr lang="en-US" b="1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ดำเนินการ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เกี่ยวกับการสวัสดิการ การฝึก และการศึกษาตามที่กองทัพเรือมอบหมาย</a:t>
            </a:r>
            <a:endParaRPr lang="en-US" b="1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ดำเนินการ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เกี่ยวกับการสนับสนุนงานด้านความมั่นคงใน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ทะเล</a:t>
            </a:r>
            <a:endParaRPr lang="en-US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1363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th-TH" b="1" dirty="0">
                <a:solidFill>
                  <a:schemeClr val="bg1"/>
                </a:solidFill>
              </a:rPr>
              <a:t>หน้าที่อื่นที่กองทัพเรือ</a:t>
            </a:r>
            <a:r>
              <a:rPr lang="th-TH" b="1" dirty="0" smtClean="0">
                <a:solidFill>
                  <a:schemeClr val="bg1"/>
                </a:solidFill>
              </a:rPr>
              <a:t>มอบหมาย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ถวายความปลอดภัยและ</a:t>
            </a:r>
            <a:r>
              <a:rPr lang="th-TH" sz="3600" b="1" dirty="0" err="1" smtClean="0">
                <a:latin typeface="Angsana New" pitchFamily="18" charset="-34"/>
                <a:cs typeface="Angsana New" pitchFamily="18" charset="-34"/>
              </a:rPr>
              <a:t>เทอดทูน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สถาบัน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พระมหากษัตริย์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ดำเนินการ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เกี่ยวกับการท่าเรือพาณิชย์สัตหีบ 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  <a:p>
            <a:endParaRPr lang="th-TH" sz="36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9076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36" t="12427" r="11124" b="63496"/>
          <a:stretch/>
        </p:blipFill>
        <p:spPr bwMode="auto">
          <a:xfrm>
            <a:off x="14466" y="5026236"/>
            <a:ext cx="9144000" cy="1834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6156" y="2075754"/>
            <a:ext cx="15808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u="sng" dirty="0" smtClean="0">
                <a:latin typeface="Angsana New" pitchFamily="18" charset="-34"/>
                <a:cs typeface="Angsana New" pitchFamily="18" charset="-34"/>
              </a:rPr>
              <a:t>วิสัยทัศน์</a:t>
            </a:r>
            <a:endParaRPr lang="th-TH" sz="4400" b="1" u="sng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7770" y="3068960"/>
            <a:ext cx="71176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เป็นองค์การ</a:t>
            </a:r>
            <a:r>
              <a:rPr lang="th-TH" sz="4000" b="1" i="1" dirty="0" smtClean="0">
                <a:latin typeface="Angsana New" pitchFamily="18" charset="-34"/>
                <a:cs typeface="Angsana New" pitchFamily="18" charset="-34"/>
              </a:rPr>
              <a:t>ชั้นนำด้านการฐานทัพและ</a:t>
            </a:r>
          </a:p>
          <a:p>
            <a:pPr algn="ctr"/>
            <a:r>
              <a:rPr lang="th-TH" sz="4000" b="1" i="1" dirty="0" smtClean="0">
                <a:latin typeface="Angsana New" pitchFamily="18" charset="-34"/>
                <a:cs typeface="Angsana New" pitchFamily="18" charset="-34"/>
              </a:rPr>
              <a:t>ท่าเรือในภูมิภาค 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ภายใต้</a:t>
            </a:r>
            <a:r>
              <a:rPr lang="th-TH" sz="4000" b="1" i="1" dirty="0" smtClean="0">
                <a:latin typeface="Angsana New" pitchFamily="18" charset="-34"/>
                <a:cs typeface="Angsana New" pitchFamily="18" charset="-34"/>
              </a:rPr>
              <a:t>การบริหารจัดการที่ทันสมัย</a:t>
            </a:r>
            <a:endParaRPr lang="th-TH" sz="4000" b="1" i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70" t="46760" r="60869" b="21450"/>
          <a:stretch/>
        </p:blipFill>
        <p:spPr bwMode="auto">
          <a:xfrm>
            <a:off x="3419872" y="44624"/>
            <a:ext cx="1833451" cy="175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47852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36" t="12427" r="11124" b="63496"/>
          <a:stretch/>
        </p:blipFill>
        <p:spPr bwMode="auto">
          <a:xfrm>
            <a:off x="14466" y="5026236"/>
            <a:ext cx="9144000" cy="1834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6156" y="1615548"/>
            <a:ext cx="15808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u="sng" dirty="0" smtClean="0">
                <a:latin typeface="Angsana New" pitchFamily="18" charset="-34"/>
                <a:cs typeface="Angsana New" pitchFamily="18" charset="-34"/>
              </a:rPr>
              <a:t>วิสัยทัศน์</a:t>
            </a:r>
            <a:endParaRPr lang="th-TH" sz="4400" b="1" u="sng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8302" y="2492896"/>
            <a:ext cx="697659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จะ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เป็นหน่วยกำลังรบและหน่วย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สนับสนุน</a:t>
            </a:r>
          </a:p>
          <a:p>
            <a:pPr algn="ctr"/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ให้กับ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หน่วยต่าง ๆ ของกองทัพเรือ ด้วยขีด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ความสามารถ</a:t>
            </a:r>
          </a:p>
          <a:p>
            <a:pPr algn="ctr"/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ที่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มีอยู่อย่างมีประสิทธิภาพสูงสุดของหน่วยต่าง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ๆ</a:t>
            </a:r>
          </a:p>
          <a:p>
            <a:pPr algn="ctr"/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เพื่อ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ขับเคลื่อนยุทธศาสตร์ของกองทัพเรือ</a:t>
            </a:r>
            <a:endParaRPr lang="th-TH" sz="3600" b="1" i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70" t="46760" r="60869" b="21450"/>
          <a:stretch/>
        </p:blipFill>
        <p:spPr bwMode="auto">
          <a:xfrm>
            <a:off x="3686878" y="184292"/>
            <a:ext cx="1440160" cy="137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373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924" t="33470" r="23708" b="11813"/>
          <a:stretch/>
        </p:blipFill>
        <p:spPr bwMode="auto">
          <a:xfrm>
            <a:off x="1475656" y="1556792"/>
            <a:ext cx="6262802" cy="4169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th-TH" b="1" dirty="0" smtClean="0">
                <a:solidFill>
                  <a:srgbClr val="FFFF00"/>
                </a:solidFill>
              </a:rPr>
              <a:t>แผนที่ยุทธศาสตร์กองทัพเรือ ๒๕๕๘ - ๒๕๖๗</a:t>
            </a:r>
            <a:endParaRPr lang="th-TH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450" y="5733256"/>
            <a:ext cx="8983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ด้านปฏิบัติการทางทหาร  ด้านการรักษากฎหมายและช่วยเหลือ  ด้านกิจการระหว่างประเทศ</a:t>
            </a:r>
            <a:endParaRPr lang="th-TH" b="1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8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1026368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th-TH" b="1" dirty="0" err="1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พันธ</a:t>
            </a:r>
            <a:r>
              <a:rPr lang="th-TH" b="1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กิจของฐานทัพเรือสัตหีบ </a:t>
            </a:r>
            <a:endParaRPr lang="th-TH" b="1" dirty="0">
              <a:solidFill>
                <a:schemeClr val="bg1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3528" y="1175544"/>
            <a:ext cx="8640960" cy="5616624"/>
          </a:xfrm>
        </p:spPr>
        <p:txBody>
          <a:bodyPr>
            <a:noAutofit/>
          </a:bodyPr>
          <a:lstStyle/>
          <a:p>
            <a:pPr algn="thaiDist"/>
            <a:r>
              <a:rPr lang="th-TH" sz="3100" b="1" dirty="0" smtClean="0">
                <a:latin typeface="Angsana New" pitchFamily="18" charset="-34"/>
                <a:cs typeface="Angsana New" pitchFamily="18" charset="-34"/>
              </a:rPr>
              <a:t>บริหาร</a:t>
            </a:r>
            <a:r>
              <a:rPr lang="th-TH" sz="3100" b="1" dirty="0">
                <a:latin typeface="Angsana New" pitchFamily="18" charset="-34"/>
                <a:cs typeface="Angsana New" pitchFamily="18" charset="-34"/>
              </a:rPr>
              <a:t>จัดการงานด้านการฐานทัพ เพื่อสนับสนุนกำลังรบของกองทัพเรือ และหน่วยอื่นๆ ในพื้นที่รับผิดชอบ</a:t>
            </a:r>
            <a:endParaRPr lang="en-US" sz="3100" b="1" dirty="0">
              <a:latin typeface="Angsana New" pitchFamily="18" charset="-34"/>
              <a:cs typeface="Angsana New" pitchFamily="18" charset="-34"/>
            </a:endParaRPr>
          </a:p>
          <a:p>
            <a:pPr algn="thaiDist"/>
            <a:r>
              <a:rPr lang="th-TH" sz="3100" b="1" dirty="0" smtClean="0">
                <a:latin typeface="Angsana New" pitchFamily="18" charset="-34"/>
                <a:cs typeface="Angsana New" pitchFamily="18" charset="-34"/>
              </a:rPr>
              <a:t>ดำเนินการ</a:t>
            </a:r>
            <a:r>
              <a:rPr lang="th-TH" sz="3100" b="1" dirty="0">
                <a:latin typeface="Angsana New" pitchFamily="18" charset="-34"/>
                <a:cs typeface="Angsana New" pitchFamily="18" charset="-34"/>
              </a:rPr>
              <a:t>ด้านการรักษาความสงบเรียบร้อยและระเบียบวินัยของทหาร รักษาความปลอดภัยฐานที่ตั้งหน่วยทหารและเขตปลอดภัยในราชการทหาร ถวายความปลอดภัยและ</a:t>
            </a:r>
            <a:r>
              <a:rPr lang="th-TH" sz="3100" b="1" dirty="0" err="1">
                <a:latin typeface="Angsana New" pitchFamily="18" charset="-34"/>
                <a:cs typeface="Angsana New" pitchFamily="18" charset="-34"/>
              </a:rPr>
              <a:t>เทอดทูน</a:t>
            </a:r>
            <a:r>
              <a:rPr lang="th-TH" sz="3100" b="1" dirty="0">
                <a:latin typeface="Angsana New" pitchFamily="18" charset="-34"/>
                <a:cs typeface="Angsana New" pitchFamily="18" charset="-34"/>
              </a:rPr>
              <a:t>สถาบันพระมหากษัตริย์ และสนับสนุนกิจกรรมการรักษาความปลอดภัยในพื้นที่รับผิดชอบ</a:t>
            </a:r>
            <a:endParaRPr lang="en-US" sz="3100" b="1" dirty="0">
              <a:latin typeface="Angsana New" pitchFamily="18" charset="-34"/>
              <a:cs typeface="Angsana New" pitchFamily="18" charset="-34"/>
            </a:endParaRPr>
          </a:p>
          <a:p>
            <a:pPr algn="thaiDist"/>
            <a:r>
              <a:rPr lang="th-TH" sz="3100" b="1" dirty="0" smtClean="0">
                <a:latin typeface="Angsana New" pitchFamily="18" charset="-34"/>
                <a:cs typeface="Angsana New" pitchFamily="18" charset="-34"/>
              </a:rPr>
              <a:t>ใช้</a:t>
            </a:r>
            <a:r>
              <a:rPr lang="th-TH" sz="3100" b="1" dirty="0">
                <a:latin typeface="Angsana New" pitchFamily="18" charset="-34"/>
                <a:cs typeface="Angsana New" pitchFamily="18" charset="-34"/>
              </a:rPr>
              <a:t>ศักยภาพและขีดความสามารถของฐานทัพ สนับสนุนรัฐบาลในการพัฒนาประเทศการแก้ไขปัญหาสังคม การช่วยเหลือประชาชน และการ</a:t>
            </a:r>
            <a:r>
              <a:rPr lang="th-TH" sz="3100" b="1" dirty="0" smtClean="0">
                <a:latin typeface="Angsana New" pitchFamily="18" charset="-34"/>
                <a:cs typeface="Angsana New" pitchFamily="18" charset="-34"/>
              </a:rPr>
              <a:t>บรรเทา         สา</a:t>
            </a:r>
            <a:r>
              <a:rPr lang="th-TH" sz="3100" b="1" dirty="0">
                <a:latin typeface="Angsana New" pitchFamily="18" charset="-34"/>
                <a:cs typeface="Angsana New" pitchFamily="18" charset="-34"/>
              </a:rPr>
              <a:t>ธารณภัย</a:t>
            </a:r>
            <a:endParaRPr lang="en-US" sz="3100" b="1" dirty="0">
              <a:latin typeface="Angsana New" pitchFamily="18" charset="-34"/>
              <a:cs typeface="Angsana New" pitchFamily="18" charset="-34"/>
            </a:endParaRPr>
          </a:p>
          <a:p>
            <a:pPr algn="thaiDist"/>
            <a:r>
              <a:rPr lang="th-TH" sz="3100" b="1" dirty="0" smtClean="0">
                <a:latin typeface="Angsana New" pitchFamily="18" charset="-34"/>
                <a:cs typeface="Angsana New" pitchFamily="18" charset="-34"/>
              </a:rPr>
              <a:t>ส่งเสริม </a:t>
            </a:r>
            <a:r>
              <a:rPr lang="th-TH" sz="3100" b="1" dirty="0">
                <a:latin typeface="Angsana New" pitchFamily="18" charset="-34"/>
                <a:cs typeface="Angsana New" pitchFamily="18" charset="-34"/>
              </a:rPr>
              <a:t>พัฒนาบุคลากร องค์กรและกระบวนการด้านการฐานทัพ ตามแนวทางการบริหารกิจการบ้านเมืองที่</a:t>
            </a:r>
            <a:r>
              <a:rPr lang="th-TH" sz="3100" b="1" dirty="0" smtClean="0">
                <a:latin typeface="Angsana New" pitchFamily="18" charset="-34"/>
                <a:cs typeface="Angsana New" pitchFamily="18" charset="-34"/>
              </a:rPr>
              <a:t>ดี</a:t>
            </a:r>
            <a:endParaRPr lang="en-US" sz="3100" b="1" dirty="0">
              <a:latin typeface="Angsana New" pitchFamily="18" charset="-34"/>
              <a:cs typeface="Angsana New" pitchFamily="18" charset="-34"/>
            </a:endParaRPr>
          </a:p>
          <a:p>
            <a:pPr algn="thaiDist"/>
            <a:endParaRPr lang="th-TH" sz="31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5738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55" t="25181" r="16431" b="18229"/>
          <a:stretch/>
        </p:blipFill>
        <p:spPr bwMode="auto">
          <a:xfrm>
            <a:off x="112531" y="1556792"/>
            <a:ext cx="8923965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ผังโครงสร้าง</a:t>
            </a: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องค์กร</a:t>
            </a:r>
            <a:b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6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๑</a:t>
            </a:r>
            <a:r>
              <a:rPr lang="th-TH" sz="36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กองบัญชาการ  </a:t>
            </a:r>
            <a:r>
              <a:rPr lang="th-TH" sz="36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๑๑ </a:t>
            </a:r>
            <a:r>
              <a:rPr lang="th-TH" sz="36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หน่วยขึ้นตรง และ </a:t>
            </a:r>
            <a:r>
              <a:rPr lang="th-TH" sz="36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๒ </a:t>
            </a:r>
            <a:r>
              <a:rPr lang="th-TH" sz="36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หน่วยสมทบ </a:t>
            </a:r>
            <a:endParaRPr lang="th-TH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432968" y="6093296"/>
            <a:ext cx="2054324" cy="576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686424" y="6093296"/>
            <a:ext cx="2054324" cy="576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095833438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832</Words>
  <Application>Microsoft Office PowerPoint</Application>
  <PresentationFormat>นำเสนอทางหน้าจอ (4:3)</PresentationFormat>
  <Paragraphs>77</Paragraphs>
  <Slides>25</Slides>
  <Notes>0</Notes>
  <HiddenSlides>2</HiddenSlides>
  <MMClips>0</MMClips>
  <ScaleCrop>false</ScaleCrop>
  <HeadingPairs>
    <vt:vector size="4" baseType="variant">
      <vt:variant>
        <vt:lpstr>ชุดรูปแบบ</vt:lpstr>
      </vt:variant>
      <vt:variant>
        <vt:i4>2</vt:i4>
      </vt:variant>
      <vt:variant>
        <vt:lpstr>ชื่อเรื่องภาพนิ่ง</vt:lpstr>
      </vt:variant>
      <vt:variant>
        <vt:i4>25</vt:i4>
      </vt:variant>
    </vt:vector>
  </HeadingPairs>
  <TitlesOfParts>
    <vt:vector size="27" baseType="lpstr">
      <vt:lpstr>ชุดรูปแบบของ Office</vt:lpstr>
      <vt:lpstr>1_ชุดรูปแบบของ Office</vt:lpstr>
      <vt:lpstr>ภาพนิ่ง 1</vt:lpstr>
      <vt:lpstr>ฐานทัพเรือสัตหีบ </vt:lpstr>
      <vt:lpstr>ขอบเขตความรับผิดชอบและหน้าที่ที่สำคัญ</vt:lpstr>
      <vt:lpstr>หน้าที่อื่นที่กองทัพเรือมอบหมาย</vt:lpstr>
      <vt:lpstr>ภาพนิ่ง 5</vt:lpstr>
      <vt:lpstr>ภาพนิ่ง 6</vt:lpstr>
      <vt:lpstr>แผนที่ยุทธศาสตร์กองทัพเรือ ๒๕๕๘ - ๒๕๖๗</vt:lpstr>
      <vt:lpstr>พันธกิจของฐานทัพเรือสัตหีบ </vt:lpstr>
      <vt:lpstr>ผังโครงสร้างองค์กร ๑ กองบัญชาการ  ๑๑ หน่วยขึ้นตรง และ ๒ หน่วยสมทบ </vt:lpstr>
      <vt:lpstr>หน่วยอื่น ๆ นอกเหนือผังโครงสร้างองค์กร </vt:lpstr>
      <vt:lpstr>อัตรากำลังพล</vt:lpstr>
      <vt:lpstr>ภาพนิ่ง 12</vt:lpstr>
      <vt:lpstr>พันธกิจที่ ๑  บริหารจัดการงานด้านการฐานทัพ เพื่อสนับสนุนกำลังรบของกองทัพเรือ และหน่วยอื่นๆ ในพื้นที่รับผิดชอบ</vt:lpstr>
      <vt:lpstr>พันธกิจที่ ๒ ดำเนินการด้านการรักษาความสงบเรียบร้อยและระเบียบวินัยของทหาร รักษาความปลอดภัยฐานที่ตั้งหน่วยทหารและเขตปลอดภัยในราชการทหาร ถวายความปลอดภัยและเทอดทูนสถาบันพระมหากษัตริย์ และสนับสนุนกิจกรรมการรักษาความปลอดภัยในพื้นที่รับผิดชอบ</vt:lpstr>
      <vt:lpstr>พันธกิจที่ ๓  ใช้ศักยภาพและขีดความสามารถของฐานทัพ สนับสนุนรัฐบาลในการพัฒนาประเทศการแก้ไขปัญหาสังคม การช่วยเหลือประชาชน และการบรรเทาสาธารณภัย</vt:lpstr>
      <vt:lpstr>พันธกิจที่ ๔  ส่งเสริม พัฒนาบุคลากร องค์กรและกระบวนการด้านการฐานทัพ ตามแนวทางการบริหารกิจการบ้านเมืองที่ดี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ภาพนิ่ง 24</vt:lpstr>
      <vt:lpstr>ภาพนิ่ง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wasin</dc:creator>
  <cp:lastModifiedBy>wichet</cp:lastModifiedBy>
  <cp:revision>57</cp:revision>
  <dcterms:created xsi:type="dcterms:W3CDTF">2015-05-18T15:12:34Z</dcterms:created>
  <dcterms:modified xsi:type="dcterms:W3CDTF">2015-06-05T03:02:14Z</dcterms:modified>
</cp:coreProperties>
</file>