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1"/>
  </p:notesMasterIdLst>
  <p:sldIdLst>
    <p:sldId id="256" r:id="rId3"/>
    <p:sldId id="267" r:id="rId4"/>
    <p:sldId id="268" r:id="rId5"/>
    <p:sldId id="272" r:id="rId6"/>
    <p:sldId id="283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69" r:id="rId18"/>
    <p:sldId id="284" r:id="rId19"/>
    <p:sldId id="265" r:id="rId20"/>
  </p:sldIdLst>
  <p:sldSz cx="9144000" cy="6858000" type="screen4x3"/>
  <p:notesSz cx="70104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51D89-B723-41B0-A53F-F670CF2772C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9C23289-1623-4155-A28F-93537461B8F2}">
      <dgm:prSet phldrT="[ข้อความ]"/>
      <dgm:spPr/>
      <dgm:t>
        <a:bodyPr/>
        <a:lstStyle/>
        <a:p>
          <a:r>
            <a:rPr lang="th-TH" dirty="0"/>
            <a:t>ลักษณะสำคัญขององค์การ</a:t>
          </a:r>
        </a:p>
      </dgm:t>
    </dgm:pt>
    <dgm:pt modelId="{8881BABD-1DAD-4A93-8707-1E50075CEC26}" type="parTrans" cxnId="{883C6992-BF7A-42E0-AA50-8A6C8BC2227D}">
      <dgm:prSet/>
      <dgm:spPr/>
      <dgm:t>
        <a:bodyPr/>
        <a:lstStyle/>
        <a:p>
          <a:endParaRPr lang="th-TH"/>
        </a:p>
      </dgm:t>
    </dgm:pt>
    <dgm:pt modelId="{E297BD7E-6951-4ACA-9205-DA4ED9D4B996}" type="sibTrans" cxnId="{883C6992-BF7A-42E0-AA50-8A6C8BC2227D}">
      <dgm:prSet/>
      <dgm:spPr/>
      <dgm:t>
        <a:bodyPr/>
        <a:lstStyle/>
        <a:p>
          <a:endParaRPr lang="th-TH"/>
        </a:p>
      </dgm:t>
    </dgm:pt>
    <dgm:pt modelId="{F8CB6A0E-C43D-4EA2-825F-1059EBA4F754}">
      <dgm:prSet phldrT="[ข้อความ]"/>
      <dgm:spPr/>
      <dgm:t>
        <a:bodyPr/>
        <a:lstStyle/>
        <a:p>
          <a:r>
            <a:rPr lang="th-TH" dirty="0"/>
            <a:t>การดำเนินการกระบวนการ</a:t>
          </a:r>
        </a:p>
      </dgm:t>
    </dgm:pt>
    <dgm:pt modelId="{A4B3CB2E-B602-49AA-87F5-29E08E0FB0FC}" type="parTrans" cxnId="{66B7A0E4-E0BD-483B-92C5-36461FB280B1}">
      <dgm:prSet/>
      <dgm:spPr/>
      <dgm:t>
        <a:bodyPr/>
        <a:lstStyle/>
        <a:p>
          <a:endParaRPr lang="th-TH"/>
        </a:p>
      </dgm:t>
    </dgm:pt>
    <dgm:pt modelId="{AA0F778F-3F13-4D34-BD23-3C7286FA671F}" type="sibTrans" cxnId="{66B7A0E4-E0BD-483B-92C5-36461FB280B1}">
      <dgm:prSet/>
      <dgm:spPr/>
      <dgm:t>
        <a:bodyPr/>
        <a:lstStyle/>
        <a:p>
          <a:endParaRPr lang="th-TH"/>
        </a:p>
      </dgm:t>
    </dgm:pt>
    <dgm:pt modelId="{009A337C-0AD4-4987-A980-3674C19382B0}">
      <dgm:prSet phldrT="[ข้อความ]"/>
      <dgm:spPr/>
      <dgm:t>
        <a:bodyPr/>
        <a:lstStyle/>
        <a:p>
          <a:r>
            <a:rPr lang="th-TH" dirty="0"/>
            <a:t>ผลลัพธ์</a:t>
          </a:r>
          <a:r>
            <a:rPr lang="th-TH"/>
            <a:t>ขององค์การ</a:t>
          </a:r>
          <a:endParaRPr lang="th-TH" dirty="0"/>
        </a:p>
      </dgm:t>
    </dgm:pt>
    <dgm:pt modelId="{83E1A3E7-CCED-493D-84A6-F053C24975A7}" type="parTrans" cxnId="{FB0C5327-A644-4B1F-A425-86F62B1332C9}">
      <dgm:prSet/>
      <dgm:spPr/>
      <dgm:t>
        <a:bodyPr/>
        <a:lstStyle/>
        <a:p>
          <a:endParaRPr lang="th-TH"/>
        </a:p>
      </dgm:t>
    </dgm:pt>
    <dgm:pt modelId="{2AFA0B40-7D8E-4704-917B-FF1A17802128}" type="sibTrans" cxnId="{FB0C5327-A644-4B1F-A425-86F62B1332C9}">
      <dgm:prSet/>
      <dgm:spPr/>
      <dgm:t>
        <a:bodyPr/>
        <a:lstStyle/>
        <a:p>
          <a:endParaRPr lang="th-TH"/>
        </a:p>
      </dgm:t>
    </dgm:pt>
    <dgm:pt modelId="{BCD60228-01B3-4C91-8E41-2905214EBC86}" type="pres">
      <dgm:prSet presAssocID="{B5051D89-B723-41B0-A53F-F670CF2772C5}" presName="CompostProcess" presStyleCnt="0">
        <dgm:presLayoutVars>
          <dgm:dir/>
          <dgm:resizeHandles val="exact"/>
        </dgm:presLayoutVars>
      </dgm:prSet>
      <dgm:spPr/>
    </dgm:pt>
    <dgm:pt modelId="{9B29D9ED-CEA1-4371-A02B-B6C61C2FABC7}" type="pres">
      <dgm:prSet presAssocID="{B5051D89-B723-41B0-A53F-F670CF2772C5}" presName="arrow" presStyleLbl="bgShp" presStyleIdx="0" presStyleCnt="1"/>
      <dgm:spPr/>
    </dgm:pt>
    <dgm:pt modelId="{4200A387-021B-4FA0-9464-F3620B5C7156}" type="pres">
      <dgm:prSet presAssocID="{B5051D89-B723-41B0-A53F-F670CF2772C5}" presName="linearProcess" presStyleCnt="0"/>
      <dgm:spPr/>
    </dgm:pt>
    <dgm:pt modelId="{3A50E48E-06AB-4632-AC7D-B2171AE1EF58}" type="pres">
      <dgm:prSet presAssocID="{79C23289-1623-4155-A28F-93537461B8F2}" presName="textNode" presStyleLbl="node1" presStyleIdx="0" presStyleCnt="3">
        <dgm:presLayoutVars>
          <dgm:bulletEnabled val="1"/>
        </dgm:presLayoutVars>
      </dgm:prSet>
      <dgm:spPr/>
    </dgm:pt>
    <dgm:pt modelId="{3400F364-29D9-4AF6-8509-2627FB3A6F30}" type="pres">
      <dgm:prSet presAssocID="{E297BD7E-6951-4ACA-9205-DA4ED9D4B996}" presName="sibTrans" presStyleCnt="0"/>
      <dgm:spPr/>
    </dgm:pt>
    <dgm:pt modelId="{E4EDFC37-9EEA-4402-9885-8DB17A592119}" type="pres">
      <dgm:prSet presAssocID="{F8CB6A0E-C43D-4EA2-825F-1059EBA4F754}" presName="textNode" presStyleLbl="node1" presStyleIdx="1" presStyleCnt="3">
        <dgm:presLayoutVars>
          <dgm:bulletEnabled val="1"/>
        </dgm:presLayoutVars>
      </dgm:prSet>
      <dgm:spPr/>
    </dgm:pt>
    <dgm:pt modelId="{13F52C1F-D7D4-4A53-ABAD-F600B6159481}" type="pres">
      <dgm:prSet presAssocID="{AA0F778F-3F13-4D34-BD23-3C7286FA671F}" presName="sibTrans" presStyleCnt="0"/>
      <dgm:spPr/>
    </dgm:pt>
    <dgm:pt modelId="{ADFC212A-51A2-4780-B897-34C3C28A8C7D}" type="pres">
      <dgm:prSet presAssocID="{009A337C-0AD4-4987-A980-3674C19382B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F67021B-7341-487F-8A08-35C0A588B123}" type="presOf" srcId="{F8CB6A0E-C43D-4EA2-825F-1059EBA4F754}" destId="{E4EDFC37-9EEA-4402-9885-8DB17A592119}" srcOrd="0" destOrd="0" presId="urn:microsoft.com/office/officeart/2005/8/layout/hProcess9"/>
    <dgm:cxn modelId="{FB0C5327-A644-4B1F-A425-86F62B1332C9}" srcId="{B5051D89-B723-41B0-A53F-F670CF2772C5}" destId="{009A337C-0AD4-4987-A980-3674C19382B0}" srcOrd="2" destOrd="0" parTransId="{83E1A3E7-CCED-493D-84A6-F053C24975A7}" sibTransId="{2AFA0B40-7D8E-4704-917B-FF1A17802128}"/>
    <dgm:cxn modelId="{63262D3A-97A9-49DF-B4F0-59DF16EC5AD9}" type="presOf" srcId="{B5051D89-B723-41B0-A53F-F670CF2772C5}" destId="{BCD60228-01B3-4C91-8E41-2905214EBC86}" srcOrd="0" destOrd="0" presId="urn:microsoft.com/office/officeart/2005/8/layout/hProcess9"/>
    <dgm:cxn modelId="{B587EE3D-791B-4A4E-8E1A-9B7B2504C137}" type="presOf" srcId="{009A337C-0AD4-4987-A980-3674C19382B0}" destId="{ADFC212A-51A2-4780-B897-34C3C28A8C7D}" srcOrd="0" destOrd="0" presId="urn:microsoft.com/office/officeart/2005/8/layout/hProcess9"/>
    <dgm:cxn modelId="{883C6992-BF7A-42E0-AA50-8A6C8BC2227D}" srcId="{B5051D89-B723-41B0-A53F-F670CF2772C5}" destId="{79C23289-1623-4155-A28F-93537461B8F2}" srcOrd="0" destOrd="0" parTransId="{8881BABD-1DAD-4A93-8707-1E50075CEC26}" sibTransId="{E297BD7E-6951-4ACA-9205-DA4ED9D4B996}"/>
    <dgm:cxn modelId="{0E54E1A9-6801-4E1F-BA98-07D9113D8DEB}" type="presOf" srcId="{79C23289-1623-4155-A28F-93537461B8F2}" destId="{3A50E48E-06AB-4632-AC7D-B2171AE1EF58}" srcOrd="0" destOrd="0" presId="urn:microsoft.com/office/officeart/2005/8/layout/hProcess9"/>
    <dgm:cxn modelId="{66B7A0E4-E0BD-483B-92C5-36461FB280B1}" srcId="{B5051D89-B723-41B0-A53F-F670CF2772C5}" destId="{F8CB6A0E-C43D-4EA2-825F-1059EBA4F754}" srcOrd="1" destOrd="0" parTransId="{A4B3CB2E-B602-49AA-87F5-29E08E0FB0FC}" sibTransId="{AA0F778F-3F13-4D34-BD23-3C7286FA671F}"/>
    <dgm:cxn modelId="{CB06B8DD-D05C-4D12-9E71-731076B7FA1F}" type="presParOf" srcId="{BCD60228-01B3-4C91-8E41-2905214EBC86}" destId="{9B29D9ED-CEA1-4371-A02B-B6C61C2FABC7}" srcOrd="0" destOrd="0" presId="urn:microsoft.com/office/officeart/2005/8/layout/hProcess9"/>
    <dgm:cxn modelId="{0FAD84DC-9D12-4321-8ADF-3E9ED97C5DAE}" type="presParOf" srcId="{BCD60228-01B3-4C91-8E41-2905214EBC86}" destId="{4200A387-021B-4FA0-9464-F3620B5C7156}" srcOrd="1" destOrd="0" presId="urn:microsoft.com/office/officeart/2005/8/layout/hProcess9"/>
    <dgm:cxn modelId="{51302E7E-7CD8-4F88-A88D-3919038F8E83}" type="presParOf" srcId="{4200A387-021B-4FA0-9464-F3620B5C7156}" destId="{3A50E48E-06AB-4632-AC7D-B2171AE1EF58}" srcOrd="0" destOrd="0" presId="urn:microsoft.com/office/officeart/2005/8/layout/hProcess9"/>
    <dgm:cxn modelId="{FF357506-EC33-4DD4-ADA7-167654BBE993}" type="presParOf" srcId="{4200A387-021B-4FA0-9464-F3620B5C7156}" destId="{3400F364-29D9-4AF6-8509-2627FB3A6F30}" srcOrd="1" destOrd="0" presId="urn:microsoft.com/office/officeart/2005/8/layout/hProcess9"/>
    <dgm:cxn modelId="{A982FE6A-FC35-4671-B5BB-1531BC73F72B}" type="presParOf" srcId="{4200A387-021B-4FA0-9464-F3620B5C7156}" destId="{E4EDFC37-9EEA-4402-9885-8DB17A592119}" srcOrd="2" destOrd="0" presId="urn:microsoft.com/office/officeart/2005/8/layout/hProcess9"/>
    <dgm:cxn modelId="{4DB89C67-2C26-446A-8C93-D5475F9EAB08}" type="presParOf" srcId="{4200A387-021B-4FA0-9464-F3620B5C7156}" destId="{13F52C1F-D7D4-4A53-ABAD-F600B6159481}" srcOrd="3" destOrd="0" presId="urn:microsoft.com/office/officeart/2005/8/layout/hProcess9"/>
    <dgm:cxn modelId="{2392D8EC-F2A3-4EB1-8133-3EA8F6BD2723}" type="presParOf" srcId="{4200A387-021B-4FA0-9464-F3620B5C7156}" destId="{ADFC212A-51A2-4780-B897-34C3C28A8C7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51D89-B723-41B0-A53F-F670CF2772C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9C23289-1623-4155-A28F-93537461B8F2}">
      <dgm:prSet phldrT="[ข้อความ]"/>
      <dgm:spPr/>
      <dgm:t>
        <a:bodyPr/>
        <a:lstStyle/>
        <a:p>
          <a:r>
            <a:rPr lang="th-TH" dirty="0"/>
            <a:t>ลักษณะสำคัญขององค์การ</a:t>
          </a:r>
        </a:p>
      </dgm:t>
    </dgm:pt>
    <dgm:pt modelId="{8881BABD-1DAD-4A93-8707-1E50075CEC26}" type="parTrans" cxnId="{883C6992-BF7A-42E0-AA50-8A6C8BC2227D}">
      <dgm:prSet/>
      <dgm:spPr/>
      <dgm:t>
        <a:bodyPr/>
        <a:lstStyle/>
        <a:p>
          <a:endParaRPr lang="th-TH"/>
        </a:p>
      </dgm:t>
    </dgm:pt>
    <dgm:pt modelId="{E297BD7E-6951-4ACA-9205-DA4ED9D4B996}" type="sibTrans" cxnId="{883C6992-BF7A-42E0-AA50-8A6C8BC2227D}">
      <dgm:prSet/>
      <dgm:spPr/>
      <dgm:t>
        <a:bodyPr/>
        <a:lstStyle/>
        <a:p>
          <a:endParaRPr lang="th-TH"/>
        </a:p>
      </dgm:t>
    </dgm:pt>
    <dgm:pt modelId="{F8CB6A0E-C43D-4EA2-825F-1059EBA4F754}">
      <dgm:prSet phldrT="[ข้อความ]"/>
      <dgm:spPr/>
      <dgm:t>
        <a:bodyPr/>
        <a:lstStyle/>
        <a:p>
          <a:r>
            <a:rPr lang="th-TH" dirty="0"/>
            <a:t>การดำเนินการกระบวนการ</a:t>
          </a:r>
        </a:p>
      </dgm:t>
    </dgm:pt>
    <dgm:pt modelId="{A4B3CB2E-B602-49AA-87F5-29E08E0FB0FC}" type="parTrans" cxnId="{66B7A0E4-E0BD-483B-92C5-36461FB280B1}">
      <dgm:prSet/>
      <dgm:spPr/>
      <dgm:t>
        <a:bodyPr/>
        <a:lstStyle/>
        <a:p>
          <a:endParaRPr lang="th-TH"/>
        </a:p>
      </dgm:t>
    </dgm:pt>
    <dgm:pt modelId="{AA0F778F-3F13-4D34-BD23-3C7286FA671F}" type="sibTrans" cxnId="{66B7A0E4-E0BD-483B-92C5-36461FB280B1}">
      <dgm:prSet/>
      <dgm:spPr/>
      <dgm:t>
        <a:bodyPr/>
        <a:lstStyle/>
        <a:p>
          <a:endParaRPr lang="th-TH"/>
        </a:p>
      </dgm:t>
    </dgm:pt>
    <dgm:pt modelId="{009A337C-0AD4-4987-A980-3674C19382B0}">
      <dgm:prSet phldrT="[ข้อความ]"/>
      <dgm:spPr/>
      <dgm:t>
        <a:bodyPr/>
        <a:lstStyle/>
        <a:p>
          <a:r>
            <a:rPr lang="th-TH" dirty="0"/>
            <a:t>ผลลัพธ์</a:t>
          </a:r>
          <a:r>
            <a:rPr lang="th-TH"/>
            <a:t>ขององค์การ</a:t>
          </a:r>
          <a:endParaRPr lang="th-TH" dirty="0"/>
        </a:p>
      </dgm:t>
    </dgm:pt>
    <dgm:pt modelId="{83E1A3E7-CCED-493D-84A6-F053C24975A7}" type="parTrans" cxnId="{FB0C5327-A644-4B1F-A425-86F62B1332C9}">
      <dgm:prSet/>
      <dgm:spPr/>
      <dgm:t>
        <a:bodyPr/>
        <a:lstStyle/>
        <a:p>
          <a:endParaRPr lang="th-TH"/>
        </a:p>
      </dgm:t>
    </dgm:pt>
    <dgm:pt modelId="{2AFA0B40-7D8E-4704-917B-FF1A17802128}" type="sibTrans" cxnId="{FB0C5327-A644-4B1F-A425-86F62B1332C9}">
      <dgm:prSet/>
      <dgm:spPr/>
      <dgm:t>
        <a:bodyPr/>
        <a:lstStyle/>
        <a:p>
          <a:endParaRPr lang="th-TH"/>
        </a:p>
      </dgm:t>
    </dgm:pt>
    <dgm:pt modelId="{BCD60228-01B3-4C91-8E41-2905214EBC86}" type="pres">
      <dgm:prSet presAssocID="{B5051D89-B723-41B0-A53F-F670CF2772C5}" presName="CompostProcess" presStyleCnt="0">
        <dgm:presLayoutVars>
          <dgm:dir/>
          <dgm:resizeHandles val="exact"/>
        </dgm:presLayoutVars>
      </dgm:prSet>
      <dgm:spPr/>
    </dgm:pt>
    <dgm:pt modelId="{9B29D9ED-CEA1-4371-A02B-B6C61C2FABC7}" type="pres">
      <dgm:prSet presAssocID="{B5051D89-B723-41B0-A53F-F670CF2772C5}" presName="arrow" presStyleLbl="bgShp" presStyleIdx="0" presStyleCnt="1"/>
      <dgm:spPr/>
    </dgm:pt>
    <dgm:pt modelId="{4200A387-021B-4FA0-9464-F3620B5C7156}" type="pres">
      <dgm:prSet presAssocID="{B5051D89-B723-41B0-A53F-F670CF2772C5}" presName="linearProcess" presStyleCnt="0"/>
      <dgm:spPr/>
    </dgm:pt>
    <dgm:pt modelId="{3A50E48E-06AB-4632-AC7D-B2171AE1EF58}" type="pres">
      <dgm:prSet presAssocID="{79C23289-1623-4155-A28F-93537461B8F2}" presName="textNode" presStyleLbl="node1" presStyleIdx="0" presStyleCnt="3">
        <dgm:presLayoutVars>
          <dgm:bulletEnabled val="1"/>
        </dgm:presLayoutVars>
      </dgm:prSet>
      <dgm:spPr/>
    </dgm:pt>
    <dgm:pt modelId="{3400F364-29D9-4AF6-8509-2627FB3A6F30}" type="pres">
      <dgm:prSet presAssocID="{E297BD7E-6951-4ACA-9205-DA4ED9D4B996}" presName="sibTrans" presStyleCnt="0"/>
      <dgm:spPr/>
    </dgm:pt>
    <dgm:pt modelId="{E4EDFC37-9EEA-4402-9885-8DB17A592119}" type="pres">
      <dgm:prSet presAssocID="{F8CB6A0E-C43D-4EA2-825F-1059EBA4F754}" presName="textNode" presStyleLbl="node1" presStyleIdx="1" presStyleCnt="3">
        <dgm:presLayoutVars>
          <dgm:bulletEnabled val="1"/>
        </dgm:presLayoutVars>
      </dgm:prSet>
      <dgm:spPr/>
    </dgm:pt>
    <dgm:pt modelId="{13F52C1F-D7D4-4A53-ABAD-F600B6159481}" type="pres">
      <dgm:prSet presAssocID="{AA0F778F-3F13-4D34-BD23-3C7286FA671F}" presName="sibTrans" presStyleCnt="0"/>
      <dgm:spPr/>
    </dgm:pt>
    <dgm:pt modelId="{ADFC212A-51A2-4780-B897-34C3C28A8C7D}" type="pres">
      <dgm:prSet presAssocID="{009A337C-0AD4-4987-A980-3674C19382B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EEDF407-ECBA-4C6F-BAEB-BEB84C588212}" type="presOf" srcId="{79C23289-1623-4155-A28F-93537461B8F2}" destId="{3A50E48E-06AB-4632-AC7D-B2171AE1EF58}" srcOrd="0" destOrd="0" presId="urn:microsoft.com/office/officeart/2005/8/layout/hProcess9"/>
    <dgm:cxn modelId="{FB0C5327-A644-4B1F-A425-86F62B1332C9}" srcId="{B5051D89-B723-41B0-A53F-F670CF2772C5}" destId="{009A337C-0AD4-4987-A980-3674C19382B0}" srcOrd="2" destOrd="0" parTransId="{83E1A3E7-CCED-493D-84A6-F053C24975A7}" sibTransId="{2AFA0B40-7D8E-4704-917B-FF1A17802128}"/>
    <dgm:cxn modelId="{883C6992-BF7A-42E0-AA50-8A6C8BC2227D}" srcId="{B5051D89-B723-41B0-A53F-F670CF2772C5}" destId="{79C23289-1623-4155-A28F-93537461B8F2}" srcOrd="0" destOrd="0" parTransId="{8881BABD-1DAD-4A93-8707-1E50075CEC26}" sibTransId="{E297BD7E-6951-4ACA-9205-DA4ED9D4B996}"/>
    <dgm:cxn modelId="{9BA52193-F013-4642-9980-A33169BEE42A}" type="presOf" srcId="{F8CB6A0E-C43D-4EA2-825F-1059EBA4F754}" destId="{E4EDFC37-9EEA-4402-9885-8DB17A592119}" srcOrd="0" destOrd="0" presId="urn:microsoft.com/office/officeart/2005/8/layout/hProcess9"/>
    <dgm:cxn modelId="{2A3FD49E-9A85-4887-B60F-99BBA48BF0FB}" type="presOf" srcId="{009A337C-0AD4-4987-A980-3674C19382B0}" destId="{ADFC212A-51A2-4780-B897-34C3C28A8C7D}" srcOrd="0" destOrd="0" presId="urn:microsoft.com/office/officeart/2005/8/layout/hProcess9"/>
    <dgm:cxn modelId="{09232DD4-1D9F-4815-A407-1611C40FBDB7}" type="presOf" srcId="{B5051D89-B723-41B0-A53F-F670CF2772C5}" destId="{BCD60228-01B3-4C91-8E41-2905214EBC86}" srcOrd="0" destOrd="0" presId="urn:microsoft.com/office/officeart/2005/8/layout/hProcess9"/>
    <dgm:cxn modelId="{66B7A0E4-E0BD-483B-92C5-36461FB280B1}" srcId="{B5051D89-B723-41B0-A53F-F670CF2772C5}" destId="{F8CB6A0E-C43D-4EA2-825F-1059EBA4F754}" srcOrd="1" destOrd="0" parTransId="{A4B3CB2E-B602-49AA-87F5-29E08E0FB0FC}" sibTransId="{AA0F778F-3F13-4D34-BD23-3C7286FA671F}"/>
    <dgm:cxn modelId="{7C47F813-D817-4833-B426-1A6967035B8E}" type="presParOf" srcId="{BCD60228-01B3-4C91-8E41-2905214EBC86}" destId="{9B29D9ED-CEA1-4371-A02B-B6C61C2FABC7}" srcOrd="0" destOrd="0" presId="urn:microsoft.com/office/officeart/2005/8/layout/hProcess9"/>
    <dgm:cxn modelId="{EBA5EC34-3866-4722-894F-86E9C7D19F5C}" type="presParOf" srcId="{BCD60228-01B3-4C91-8E41-2905214EBC86}" destId="{4200A387-021B-4FA0-9464-F3620B5C7156}" srcOrd="1" destOrd="0" presId="urn:microsoft.com/office/officeart/2005/8/layout/hProcess9"/>
    <dgm:cxn modelId="{5AA6ACF5-60B7-4E9B-8B70-0E9C17B2D4F1}" type="presParOf" srcId="{4200A387-021B-4FA0-9464-F3620B5C7156}" destId="{3A50E48E-06AB-4632-AC7D-B2171AE1EF58}" srcOrd="0" destOrd="0" presId="urn:microsoft.com/office/officeart/2005/8/layout/hProcess9"/>
    <dgm:cxn modelId="{1FAB9A2A-135A-40A9-B7C9-41DC0478E9F7}" type="presParOf" srcId="{4200A387-021B-4FA0-9464-F3620B5C7156}" destId="{3400F364-29D9-4AF6-8509-2627FB3A6F30}" srcOrd="1" destOrd="0" presId="urn:microsoft.com/office/officeart/2005/8/layout/hProcess9"/>
    <dgm:cxn modelId="{2AE418D6-B281-4E26-B97D-B5468ADF89DD}" type="presParOf" srcId="{4200A387-021B-4FA0-9464-F3620B5C7156}" destId="{E4EDFC37-9EEA-4402-9885-8DB17A592119}" srcOrd="2" destOrd="0" presId="urn:microsoft.com/office/officeart/2005/8/layout/hProcess9"/>
    <dgm:cxn modelId="{2AC29BC5-B64E-40CB-BCCA-097FC6C1F0EB}" type="presParOf" srcId="{4200A387-021B-4FA0-9464-F3620B5C7156}" destId="{13F52C1F-D7D4-4A53-ABAD-F600B6159481}" srcOrd="3" destOrd="0" presId="urn:microsoft.com/office/officeart/2005/8/layout/hProcess9"/>
    <dgm:cxn modelId="{5193953B-0576-4B07-B3FA-341102F34DE5}" type="presParOf" srcId="{4200A387-021B-4FA0-9464-F3620B5C7156}" destId="{ADFC212A-51A2-4780-B897-34C3C28A8C7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9D9ED-CEA1-4371-A02B-B6C61C2FABC7}">
      <dsp:nvSpPr>
        <dsp:cNvPr id="0" name=""/>
        <dsp:cNvSpPr/>
      </dsp:nvSpPr>
      <dsp:spPr>
        <a:xfrm>
          <a:off x="550861" y="0"/>
          <a:ext cx="6243093" cy="187220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0E48E-06AB-4632-AC7D-B2171AE1EF58}">
      <dsp:nvSpPr>
        <dsp:cNvPr id="0" name=""/>
        <dsp:cNvSpPr/>
      </dsp:nvSpPr>
      <dsp:spPr>
        <a:xfrm>
          <a:off x="3877" y="561662"/>
          <a:ext cx="2359495" cy="7488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 dirty="0"/>
            <a:t>ลักษณะสำคัญขององค์การ</a:t>
          </a:r>
        </a:p>
      </dsp:txBody>
      <dsp:txXfrm>
        <a:off x="40434" y="598219"/>
        <a:ext cx="2286381" cy="675769"/>
      </dsp:txXfrm>
    </dsp:sp>
    <dsp:sp modelId="{E4EDFC37-9EEA-4402-9885-8DB17A592119}">
      <dsp:nvSpPr>
        <dsp:cNvPr id="0" name=""/>
        <dsp:cNvSpPr/>
      </dsp:nvSpPr>
      <dsp:spPr>
        <a:xfrm>
          <a:off x="2492660" y="561662"/>
          <a:ext cx="2359495" cy="7488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 dirty="0"/>
            <a:t>การดำเนินการกระบวนการ</a:t>
          </a:r>
        </a:p>
      </dsp:txBody>
      <dsp:txXfrm>
        <a:off x="2529217" y="598219"/>
        <a:ext cx="2286381" cy="675769"/>
      </dsp:txXfrm>
    </dsp:sp>
    <dsp:sp modelId="{ADFC212A-51A2-4780-B897-34C3C28A8C7D}">
      <dsp:nvSpPr>
        <dsp:cNvPr id="0" name=""/>
        <dsp:cNvSpPr/>
      </dsp:nvSpPr>
      <dsp:spPr>
        <a:xfrm>
          <a:off x="4981443" y="561662"/>
          <a:ext cx="2359495" cy="7488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 dirty="0"/>
            <a:t>ผลลัพธ์</a:t>
          </a:r>
          <a:r>
            <a:rPr lang="th-TH" sz="2100" kern="1200"/>
            <a:t>ขององค์การ</a:t>
          </a:r>
          <a:endParaRPr lang="th-TH" sz="2100" kern="1200" dirty="0"/>
        </a:p>
      </dsp:txBody>
      <dsp:txXfrm>
        <a:off x="5018000" y="598219"/>
        <a:ext cx="2286381" cy="675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9D9ED-CEA1-4371-A02B-B6C61C2FABC7}">
      <dsp:nvSpPr>
        <dsp:cNvPr id="0" name=""/>
        <dsp:cNvSpPr/>
      </dsp:nvSpPr>
      <dsp:spPr>
        <a:xfrm>
          <a:off x="550861" y="0"/>
          <a:ext cx="6243093" cy="345638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0E48E-06AB-4632-AC7D-B2171AE1EF58}">
      <dsp:nvSpPr>
        <dsp:cNvPr id="0" name=""/>
        <dsp:cNvSpPr/>
      </dsp:nvSpPr>
      <dsp:spPr>
        <a:xfrm>
          <a:off x="3877" y="1036915"/>
          <a:ext cx="2359495" cy="13825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kern="1200" dirty="0"/>
            <a:t>ลักษณะสำคัญขององค์การ</a:t>
          </a:r>
        </a:p>
      </dsp:txBody>
      <dsp:txXfrm>
        <a:off x="71368" y="1104406"/>
        <a:ext cx="2224513" cy="1247571"/>
      </dsp:txXfrm>
    </dsp:sp>
    <dsp:sp modelId="{E4EDFC37-9EEA-4402-9885-8DB17A592119}">
      <dsp:nvSpPr>
        <dsp:cNvPr id="0" name=""/>
        <dsp:cNvSpPr/>
      </dsp:nvSpPr>
      <dsp:spPr>
        <a:xfrm>
          <a:off x="2492660" y="1036915"/>
          <a:ext cx="2359495" cy="13825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kern="1200" dirty="0"/>
            <a:t>การดำเนินการกระบวนการ</a:t>
          </a:r>
        </a:p>
      </dsp:txBody>
      <dsp:txXfrm>
        <a:off x="2560151" y="1104406"/>
        <a:ext cx="2224513" cy="1247571"/>
      </dsp:txXfrm>
    </dsp:sp>
    <dsp:sp modelId="{ADFC212A-51A2-4780-B897-34C3C28A8C7D}">
      <dsp:nvSpPr>
        <dsp:cNvPr id="0" name=""/>
        <dsp:cNvSpPr/>
      </dsp:nvSpPr>
      <dsp:spPr>
        <a:xfrm>
          <a:off x="4981443" y="1036915"/>
          <a:ext cx="2359495" cy="13825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kern="1200" dirty="0"/>
            <a:t>ผลลัพธ์</a:t>
          </a:r>
          <a:r>
            <a:rPr lang="th-TH" sz="3500" kern="1200"/>
            <a:t>ขององค์การ</a:t>
          </a:r>
          <a:endParaRPr lang="th-TH" sz="3500" kern="1200" dirty="0"/>
        </a:p>
      </dsp:txBody>
      <dsp:txXfrm>
        <a:off x="5048934" y="1104406"/>
        <a:ext cx="2224513" cy="1247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A5D78FC6-CE17-4259-A63C-DDFC12E048FC}" type="slidenum">
              <a:rPr lang="en-US">
                <a:latin typeface="Calibri"/>
              </a:rPr>
              <a:pPr defTabSz="931774"/>
              <a:t>1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บทสรุปของหลักสูตร การบรรยาย และอื่นๆ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A5D78FC6-CE17-4259-A63C-DDFC12E048FC}" type="slidenum">
              <a:rPr lang="en-US">
                <a:latin typeface="Calibri"/>
              </a:rPr>
              <a:pPr defTabSz="931774"/>
              <a:t>16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การให้โอกาสซักถามและแสดงความคิดเห็น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A5D78FC6-CE17-4259-A63C-DDFC12E048FC}" type="slidenum">
              <a:rPr lang="en-US">
                <a:latin typeface="Calibri"/>
              </a:rPr>
              <a:pPr defTabSz="931774"/>
              <a:t>18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บันทึกย่อสำหรับบทนำ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A5D78FC6-CE17-4259-A63C-DDFC12E048FC}" type="slidenum">
              <a:rPr lang="en-US">
                <a:latin typeface="Calibri"/>
              </a:rPr>
              <a:pPr defTabSz="931774"/>
              <a:t>2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A5D78FC6-CE17-4259-A63C-DDFC12E048FC}" type="slidenum">
              <a:rPr lang="en-US">
                <a:latin typeface="Calibri"/>
              </a:rPr>
              <a:pPr defTabSz="931774"/>
              <a:t>3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>
                <a:latin typeface="Calibri"/>
              </a:rPr>
              <a:t>วัตถุประสงค์สำหรับคำแนะนำ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2/17/2020 12:57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2/17/2020 12:57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2/17/2020 12:57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2/17/2020 12:57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2/17/2020 12:57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2/17/2020 12:57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2/17/2020 12:57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2/17/2020 12:57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2/17/2020 12:57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2/17/2020 12:57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2/17/2020 12:57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2/17/2020 12:57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dirty="0">
                <a:solidFill>
                  <a:srgbClr val="3891A7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แนวทางการดำเนินการ </a:t>
            </a:r>
            <a:r>
              <a:rPr lang="en-US" dirty="0">
                <a:solidFill>
                  <a:srgbClr val="3891A7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PMQA </a:t>
            </a:r>
            <a:endParaRPr lang="en-US" sz="3600" b="0" i="0" baseline="0" dirty="0">
              <a:solidFill>
                <a:srgbClr val="3891A7">
                  <a:lumMod val="75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sz="1800" dirty="0" err="1">
                <a:latin typeface="Tahoma" pitchFamily="34" charset="0"/>
                <a:cs typeface="Tahoma" pitchFamily="34" charset="0"/>
              </a:rPr>
              <a:t>น.อ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.สาธิต อาภรณ์รัตน์ </a:t>
            </a:r>
            <a:r>
              <a:rPr lang="th-TH" sz="1800" dirty="0" err="1">
                <a:latin typeface="Tahoma" pitchFamily="34" charset="0"/>
                <a:cs typeface="Tahoma" pitchFamily="34" charset="0"/>
              </a:rPr>
              <a:t>ผอ.กพอ.สพร.สปช.ทร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.</a:t>
            </a:r>
            <a:endParaRPr lang="en-US" sz="2600" b="0" i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จัดทำรายงานฉบับร่าง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964488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เริ่มต้นอาจเขียนเค้าโครง วาดแผนภาพ แสดงขั้นตอน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นำข้อมูลที่รวบรวมได้มาจัดทำรายงานฉบับร่าง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นำมาเขียน</a:t>
            </a:r>
            <a:r>
              <a:rPr lang="th-TH" sz="3200" dirty="0" err="1">
                <a:latin typeface="Tahoma" pitchFamily="34" charset="0"/>
                <a:cs typeface="Tahoma" pitchFamily="34" charset="0"/>
              </a:rPr>
              <a:t>พรรณา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ให้เนื้อความสมบรูณ์ขึ้น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อธิบายให้เข้าใจกระบวนการดำเนินการภายในองค์การภายใต้นิยาม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ADLI 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ตามจริง</a:t>
            </a:r>
          </a:p>
        </p:txBody>
      </p:sp>
    </p:spTree>
    <p:extLst>
      <p:ext uri="{BB962C8B-B14F-4D97-AF65-F5344CB8AC3E}">
        <p14:creationId xmlns:p14="http://schemas.microsoft.com/office/powerpoint/2010/main" val="301150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รายงานหมวด </a:t>
            </a:r>
            <a:r>
              <a:rPr lang="en-US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1 – 6 </a:t>
            </a: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กระบวนการ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964488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en-US" sz="3600" dirty="0">
                <a:latin typeface="Tahoma" pitchFamily="34" charset="0"/>
                <a:cs typeface="Tahoma" pitchFamily="34" charset="0"/>
              </a:rPr>
              <a:t>Approach </a:t>
            </a:r>
            <a:r>
              <a:rPr lang="th-TH" sz="3600" dirty="0">
                <a:latin typeface="Tahoma" pitchFamily="34" charset="0"/>
                <a:cs typeface="Tahoma" pitchFamily="34" charset="0"/>
              </a:rPr>
              <a:t>การดำเนินการที่เป็นระบบ เหมาะสม    มีประสิทธิผล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en-US" sz="3600" dirty="0">
                <a:latin typeface="Tahoma" pitchFamily="34" charset="0"/>
                <a:cs typeface="Tahoma" pitchFamily="34" charset="0"/>
              </a:rPr>
              <a:t>Deployment  </a:t>
            </a:r>
            <a:r>
              <a:rPr lang="th-TH" sz="3600" dirty="0">
                <a:latin typeface="Tahoma" pitchFamily="34" charset="0"/>
                <a:cs typeface="Tahoma" pitchFamily="34" charset="0"/>
              </a:rPr>
              <a:t>การนำไปปฏิบัติอย่างทั่วถึง คงเส้นคงวา ทุกกลุ่ม พื้นที่ และกลุ่มงาน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en-US" sz="3600" dirty="0">
                <a:latin typeface="Tahoma" pitchFamily="34" charset="0"/>
                <a:cs typeface="Tahoma" pitchFamily="34" charset="0"/>
              </a:rPr>
              <a:t>Learning  </a:t>
            </a:r>
            <a:r>
              <a:rPr lang="th-TH" sz="3600" dirty="0">
                <a:latin typeface="Tahoma" pitchFamily="34" charset="0"/>
                <a:cs typeface="Tahoma" pitchFamily="34" charset="0"/>
              </a:rPr>
              <a:t>การทบทวนแก้ไข ปรับปรุง เรียนรู้ แบ่งปัน นวัตกรรม 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en-US" sz="3600" dirty="0">
                <a:latin typeface="Tahoma" pitchFamily="34" charset="0"/>
                <a:cs typeface="Tahoma" pitchFamily="34" charset="0"/>
              </a:rPr>
              <a:t>Integration  </a:t>
            </a:r>
            <a:r>
              <a:rPr lang="th-TH" sz="3600" dirty="0">
                <a:latin typeface="Tahoma" pitchFamily="34" charset="0"/>
                <a:cs typeface="Tahoma" pitchFamily="34" charset="0"/>
              </a:rPr>
              <a:t>ความสอดคล้อง เชื่อมโยง เสริมซึ่งกันและกันเพื่อสร้างความเป็นเลิศ</a:t>
            </a:r>
            <a:endParaRPr lang="th-TH" sz="33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8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 err="1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บูรณา</a:t>
            </a: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การบริบท ข้อกำหนด ในหมวดอื่น ๆ 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964488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 คณะทำงาน ผู้บริหาร และเจ้าของกระบวนการนั้นช่วยกันอ่านวิจารณ์ เพื่อพิจารณาความเชื่อมโยง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บริบท ข้อกำหนดใน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โครงร่างที่เกี่ยวข้อง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ผลลัพธ์และตัวชี้วัดใดที่เกี่ยวข้อง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ข้อมูลที่ขาดหาย และกระบวนการใดบ้างที่ต้องปรับปรุง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endParaRPr lang="th-TH" sz="33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1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ปรับปรุงระบบงานต่างๆ 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964488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ทีมงานที่รับผิดชอบดำเนินการปรับปรุง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จัดการวิเคราะห์และการใช้เครื่องมือในการปรับปรุง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การจัดการโครงการ และคาดการณ์ถึงผลที่จะได้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endParaRPr lang="th-TH" sz="33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8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b="0" i="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การติดตามผลโดยเฉพาะตัวชี้วัดที่เกี่ยวข้อง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964488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600" dirty="0">
                <a:latin typeface="Tahoma" pitchFamily="34" charset="0"/>
                <a:cs typeface="Tahoma" pitchFamily="34" charset="0"/>
              </a:rPr>
              <a:t>การติดตามโครงการ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600" dirty="0">
                <a:latin typeface="Tahoma" pitchFamily="34" charset="0"/>
                <a:cs typeface="Tahoma" pitchFamily="34" charset="0"/>
              </a:rPr>
              <a:t>การรายงานข้อมูลและตัวชี้วัด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600" dirty="0">
                <a:latin typeface="Tahoma" pitchFamily="34" charset="0"/>
                <a:cs typeface="Tahoma" pitchFamily="34" charset="0"/>
              </a:rPr>
              <a:t>การแก้ไขปัญหา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endParaRPr lang="th-TH" sz="33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10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b="0" i="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จัดทำรายงานฉบับจริง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964488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ปรับปรุงเนื้อหาในรายงานฉบับจริง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ตรวจสอบข้อมูลขั้นสุดท้าย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ตรวจสอบความถูกต้องขั้นสุดท้าย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จัดทำสารบัญรูป ตางราง อภิธานศัพท์ คำย่อ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ทำรูปภาพ กราฟ 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endParaRPr lang="th-TH" sz="33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2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en-US" sz="4400" b="0" i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บทสรุป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เข้าใจเกณฑ์</a:t>
            </a:r>
            <a:endParaRPr lang="en-US" sz="2900" b="0" i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81620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79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en-US" sz="4400" b="0" i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คำถาม/ความคิดเห็น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en-US" sz="2900" b="0" i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คำถามที่หนึ่ง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en-US" sz="2600" b="0" i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ความคิดเห็น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en-US" sz="2600" b="0" i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ความคิดเห็น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en-US" sz="2900" b="0" i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คำถามที่สอง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en-US" sz="2600" b="0" i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ความคิดเห็น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en-US" sz="2900" b="0" i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คำถามที่สาม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en-US" sz="2600" b="0" i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ความคิดเห็น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2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การใช้เกณฑ์ </a:t>
            </a:r>
            <a:r>
              <a:rPr lang="en-US" sz="32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PMQA </a:t>
            </a:r>
            <a:r>
              <a:rPr lang="th-TH" sz="32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เพื่อการพัฒนาระบบงาน</a:t>
            </a:r>
            <a:endParaRPr lang="en-US" sz="32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3548608"/>
          </a:xfrm>
        </p:spPr>
        <p:txBody>
          <a:bodyPr>
            <a:normAutofit/>
          </a:bodyPr>
          <a:lstStyle/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เรียนรู้และเข้าใจกรอบการดำเนินการเพื่อความเป็นเลิศ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8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ใช้เกณฑ์เพื่อการประเมินตนเองและค้นหาโอกาสในการพัฒนา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800" dirty="0">
                <a:latin typeface="Tahoma" pitchFamily="34" charset="0"/>
                <a:cs typeface="Tahoma" pitchFamily="34" charset="0"/>
              </a:rPr>
              <a:t>วางแผนปรับปรุงและลงมือดำเนินการ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8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วัดผลการปรับปรุงและทำซ้ำเพื่อขับเคลื่อนให้เกิดประสิทธิภาทั้งระบบ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93992951"/>
              </p:ext>
            </p:extLst>
          </p:nvPr>
        </p:nvGraphicFramePr>
        <p:xfrm>
          <a:off x="1331640" y="4869160"/>
          <a:ext cx="734481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ขั้นตอนการดำเนินการเพื่อพัฒนาองค์การ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556792"/>
            <a:ext cx="8153400" cy="5184576"/>
          </a:xfrm>
        </p:spPr>
        <p:txBody>
          <a:bodyPr>
            <a:normAutofit fontScale="77500" lnSpcReduction="20000"/>
          </a:bodyPr>
          <a:lstStyle/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วางแผน</a:t>
            </a:r>
            <a:endParaRPr lang="en-US" sz="2900" b="0" i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en-US" sz="26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6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ตั้งเป้าหมาย  เพื่อให้ </a:t>
            </a:r>
            <a:r>
              <a:rPr lang="th-TH" sz="2600" b="0" i="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ทร</a:t>
            </a:r>
            <a:r>
              <a:rPr lang="th-TH" sz="26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.เป็นระบบราชการ </a:t>
            </a:r>
            <a:r>
              <a:rPr lang="en-US" sz="26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4.0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cs typeface="Tahoma" pitchFamily="34" charset="0"/>
              </a:rPr>
              <a:t>สื่อสารและแรงจูงใจ </a:t>
            </a:r>
            <a:r>
              <a:rPr lang="th-TH" sz="26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600" b="0" i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ประเมิน</a:t>
            </a:r>
            <a:endParaRPr lang="en-US" sz="2900" b="0" i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en-US" sz="26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6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ค้นหา </a:t>
            </a:r>
            <a:r>
              <a:rPr lang="en-US" sz="26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BP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cs typeface="Tahoma" pitchFamily="34" charset="0"/>
              </a:rPr>
              <a:t>ค้นหา </a:t>
            </a:r>
            <a:r>
              <a:rPr lang="en-US" dirty="0">
                <a:latin typeface="Tahoma" pitchFamily="34" charset="0"/>
                <a:cs typeface="Tahoma" pitchFamily="34" charset="0"/>
              </a:rPr>
              <a:t>GAP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 วางแผนปรับปรุง</a:t>
            </a:r>
            <a:endParaRPr lang="en-US" sz="2600" b="0" i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ปรับปรุง</a:t>
            </a:r>
            <a:endParaRPr lang="en-US" sz="2900" b="0" i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กำหนดตัววัด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r>
              <a:rPr lang="th-TH" sz="26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ดำเนินการปรับปรุง</a:t>
            </a:r>
          </a:p>
          <a:p>
            <a:pPr lvl="1">
              <a:buClr>
                <a:srgbClr val="3891A7"/>
              </a:buClr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ประเมินติดตามผล</a:t>
            </a:r>
            <a:endParaRPr lang="th-TH" sz="2600" b="0" i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buClr>
                <a:srgbClr val="FEB80A"/>
              </a:buClr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การจัดทำรายงาน</a:t>
            </a:r>
            <a:endParaRPr lang="th-TH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FEB80A"/>
              </a:buClr>
              <a:buFont typeface="Wingdings"/>
              <a:buChar char="Ø"/>
            </a:pPr>
            <a:r>
              <a:rPr lang="th-TH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รวบรวมข้อมูล</a:t>
            </a:r>
          </a:p>
          <a:p>
            <a:pPr lvl="1">
              <a:buClr>
                <a:srgbClr val="3891A7"/>
              </a:buClr>
              <a:buFont typeface="Wingdings"/>
              <a:buChar char="Ø"/>
            </a:pPr>
            <a:r>
              <a:rPr lang="th-TH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จัดทำรายงาน</a:t>
            </a:r>
          </a:p>
          <a:p>
            <a:pPr lvl="1">
              <a:buClr>
                <a:srgbClr val="3891A7"/>
              </a:buClr>
              <a:buFont typeface="Wingdings"/>
              <a:buChar char="Ø"/>
            </a:pPr>
            <a:r>
              <a:rPr lang="th-TH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เตรียมพร้อมรับการตรวจประเมิน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3891A7"/>
              </a:buClr>
              <a:buSzPct val="70000"/>
              <a:buFont typeface="Wingdings"/>
              <a:buChar char="Ø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กรอบการจัดทำรายงาน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556792"/>
            <a:ext cx="8153400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Clr>
                <a:srgbClr val="FEB80A"/>
              </a:buClr>
              <a:buNone/>
            </a:pPr>
            <a:r>
              <a:rPr lang="th-TH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เอกสารหลัก</a:t>
            </a:r>
            <a:r>
              <a:rPr lang="th-TH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รวมไม่เกิน </a:t>
            </a:r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50  </a:t>
            </a:r>
            <a:r>
              <a:rPr lang="th-TH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หน้าไม่รวมสารบัญ   (หากหน่วยใดเกิน ไม่ว่ากัน)   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โครงร่างองค์การ  </a:t>
            </a: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บทสรุป  </a:t>
            </a: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การรายงานดำเนินการตามเกณฑ์</a:t>
            </a:r>
            <a:r>
              <a:rPr lang="th-TH" sz="18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การพัฒนาคุณภาพภาครัฐ </a:t>
            </a:r>
            <a:r>
              <a:rPr lang="en-US" sz="18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PMQA 4.0 </a:t>
            </a: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ตัวชี้วัด ตามหมวด </a:t>
            </a:r>
          </a:p>
          <a:p>
            <a:pPr marL="0" indent="0">
              <a:lnSpc>
                <a:spcPct val="120000"/>
              </a:lnSpc>
              <a:buClr>
                <a:srgbClr val="FEB80A"/>
              </a:buClr>
              <a:buNone/>
            </a:pPr>
            <a:r>
              <a:rPr lang="th-TH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เอกสารแนบผนวก</a:t>
            </a:r>
          </a:p>
          <a:p>
            <a:pPr>
              <a:lnSpc>
                <a:spcPct val="120000"/>
              </a:lnSpc>
              <a:buClr>
                <a:srgbClr val="FEB80A"/>
              </a:buClr>
            </a:pPr>
            <a:r>
              <a:rPr lang="th-TH" sz="18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ผลคะแนนประเมินตนเอง</a:t>
            </a: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แผนพัฒนาองค์การ  รายหมวด และการพิจารณาเรื่องที่สำคัญเร่งด่วน  </a:t>
            </a:r>
            <a:endParaRPr lang="th-TH" sz="1800" dirty="0">
              <a:latin typeface="Tahoma" pitchFamily="34" charset="0"/>
              <a:cs typeface="Tahoma" pitchFamily="34" charset="0"/>
            </a:endParaRP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โครงการ/กิจกรรม/กระบวนการ.....ไปสู่ระบบราชการ </a:t>
            </a:r>
            <a:r>
              <a:rPr lang="en-US" sz="18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4.0 </a:t>
            </a:r>
            <a:r>
              <a:rPr lang="th-TH" sz="18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(กระบวนหลักของหน่วย) </a:t>
            </a: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กระบวนหลัก จำนวน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1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กระบวน  (รูปแบบตามเดิม)</a:t>
            </a: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รายการเอกสารหลักฐานที่ดำเนินการ เช่น บันทึก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link </a:t>
            </a:r>
            <a:r>
              <a:rPr lang="th-TH" sz="1800" dirty="0" err="1">
                <a:latin typeface="Tahoma" pitchFamily="34" charset="0"/>
                <a:cs typeface="Tahoma" pitchFamily="34" charset="0"/>
              </a:rPr>
              <a:t>เวบไซต์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 แต่ละหมวด </a:t>
            </a:r>
            <a:endParaRPr lang="th-TH" sz="1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4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หลักฐานอื่น ๆ ประกอบรายงาน (ไม่ส่ง)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556792"/>
            <a:ext cx="8153400" cy="3240360"/>
          </a:xfrm>
        </p:spPr>
        <p:txBody>
          <a:bodyPr>
            <a:noAutofit/>
          </a:bodyPr>
          <a:lstStyle/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คู่มือการปฏิบัติงานตามกระบวนการหลัก เก็บไว้ใช้ประโยชน์ของหน่วย จะขอดูหลักฐานตอนเยี่ยมชม..</a:t>
            </a: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ผู้บริหาร ควรมี ตามหลักการบริหาร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ITA  OG 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เช่น เจตนารมณ์การบริหาร  ประกาศเจตนารมณ์สุจริต  นโยบาย ผบ.หน่วย</a:t>
            </a: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การสื่อสารตามช่องทางต่างๆ ที่หน่วยดำเนินการตามเกณฑ์รายหมวด ไปยังผู้มีส่วนได้ส่วนเสีย ผู้รับบริการ ประชาชน  </a:t>
            </a: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มาตรการต่าง ๆ เช่น การจัดการความเสี่ยง แผนเผชิญเหตุ แผนการบริหารความต่อเนื่อง การจัดการสุขอนามัยของหน่วย แผนจัดการสิ่งแวดล้อม ประหยัดพลังงาน ควบคุมภายใน มาตรการการต่อต้านการทุจริต แผนมาตรการเกี่ยวกับสารสนเทศ</a:t>
            </a:r>
          </a:p>
          <a:p>
            <a:pPr>
              <a:lnSpc>
                <a:spcPct val="120000"/>
              </a:lnSpc>
              <a:buClr>
                <a:srgbClr val="FEB80A"/>
              </a:buClr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เอกสารอื่นๆ แผนปฏิบัติราชการ แผนที่ยุทธศาสตร์ หรือการถ่ายทอดแม่บทไปยังแผนปฏิบัติราชการ  </a:t>
            </a:r>
          </a:p>
          <a:p>
            <a:pPr>
              <a:lnSpc>
                <a:spcPct val="120000"/>
              </a:lnSpc>
              <a:buClr>
                <a:srgbClr val="FEB80A"/>
              </a:buClr>
            </a:pPr>
            <a:endParaRPr lang="th-TH" sz="2000" dirty="0">
              <a:latin typeface="Tahoma" pitchFamily="34" charset="0"/>
              <a:cs typeface="Tahoma" pitchFamily="34" charset="0"/>
            </a:endParaRPr>
          </a:p>
          <a:p>
            <a:pPr marL="320040" indent="-320040" algn="l" defTabSz="914400">
              <a:lnSpc>
                <a:spcPct val="120000"/>
              </a:lnSpc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endParaRPr lang="th-TH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2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จัดส่งอย่างไร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556792"/>
            <a:ext cx="8153400" cy="2088232"/>
          </a:xfrm>
        </p:spPr>
        <p:txBody>
          <a:bodyPr>
            <a:normAutofit/>
          </a:bodyPr>
          <a:lstStyle/>
          <a:p>
            <a:pPr>
              <a:buClr>
                <a:srgbClr val="FEB80A"/>
              </a:buClr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รายงาน เอกสาร </a:t>
            </a:r>
            <a:r>
              <a:rPr lang="en-US" dirty="0">
                <a:latin typeface="Tahoma" pitchFamily="34" charset="0"/>
                <a:cs typeface="Tahoma" pitchFamily="34" charset="0"/>
              </a:rPr>
              <a:t>1 </a:t>
            </a:r>
            <a:r>
              <a:rPr lang="th-TH" dirty="0">
                <a:latin typeface="Tahoma" pitchFamily="34" charset="0"/>
                <a:cs typeface="Tahoma" pitchFamily="34" charset="0"/>
              </a:rPr>
              <a:t>ชุด พร้อมไฟล์ </a:t>
            </a:r>
            <a:r>
              <a:rPr lang="en-US" dirty="0">
                <a:latin typeface="Tahoma" pitchFamily="34" charset="0"/>
                <a:cs typeface="Tahoma" pitchFamily="34" charset="0"/>
              </a:rPr>
              <a:t>word  </a:t>
            </a:r>
            <a:r>
              <a:rPr lang="en-US" sz="2900" b="0" i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PDF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EB80A"/>
              </a:buClr>
            </a:pP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cs typeface="Tahoma" pitchFamily="34" charset="0"/>
              </a:rPr>
              <a:t>ภายใน </a:t>
            </a:r>
            <a:r>
              <a:rPr lang="en-US" dirty="0">
                <a:latin typeface="Tahoma" pitchFamily="34" charset="0"/>
                <a:cs typeface="Tahoma" pitchFamily="34" charset="0"/>
              </a:rPr>
              <a:t>10 </a:t>
            </a:r>
            <a:r>
              <a:rPr lang="th-TH" dirty="0">
                <a:latin typeface="Tahoma" pitchFamily="34" charset="0"/>
                <a:cs typeface="Tahoma" pitchFamily="34" charset="0"/>
              </a:rPr>
              <a:t>เม.ย.</a:t>
            </a:r>
            <a:r>
              <a:rPr lang="en-US" dirty="0">
                <a:latin typeface="Tahoma" pitchFamily="34" charset="0"/>
                <a:cs typeface="Tahoma" pitchFamily="34" charset="0"/>
              </a:rPr>
              <a:t>63</a:t>
            </a:r>
          </a:p>
          <a:p>
            <a:pPr>
              <a:buClr>
                <a:srgbClr val="FEB80A"/>
              </a:buClr>
            </a:pP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cs typeface="Tahoma" pitchFamily="34" charset="0"/>
              </a:rPr>
              <a:t>ที่ </a:t>
            </a:r>
            <a:r>
              <a:rPr lang="th-TH" dirty="0" err="1">
                <a:latin typeface="Tahoma" pitchFamily="34" charset="0"/>
                <a:cs typeface="Tahoma" pitchFamily="34" charset="0"/>
              </a:rPr>
              <a:t>กพอ.สพร.สปช.ทร</a:t>
            </a:r>
            <a:r>
              <a:rPr lang="th-TH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Clr>
                <a:srgbClr val="FEB80A"/>
              </a:buClr>
              <a:buNone/>
            </a:pPr>
            <a:endParaRPr lang="en-US" sz="2900" b="0" i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2891544331"/>
              </p:ext>
            </p:extLst>
          </p:nvPr>
        </p:nvGraphicFramePr>
        <p:xfrm>
          <a:off x="683568" y="3401616"/>
          <a:ext cx="734481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029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ขั้นการจัดทำรายงาน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964488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วางแผนการจัดทำรายงาน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รวบรวมข้อมูลและตัวชี้วัด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จัดทำร่างรายงาน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dirty="0" err="1">
                <a:latin typeface="Tahoma" pitchFamily="34" charset="0"/>
                <a:cs typeface="Tahoma" pitchFamily="34" charset="0"/>
              </a:rPr>
              <a:t>บรูณา</a:t>
            </a:r>
            <a:r>
              <a:rPr lang="th-TH" dirty="0">
                <a:latin typeface="Tahoma" pitchFamily="34" charset="0"/>
                <a:cs typeface="Tahoma" pitchFamily="34" charset="0"/>
              </a:rPr>
              <a:t>การสู่บริบท ข้อกำหนดในหมวดอื่นๆ และผลลัพธ์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ปรับปรุงระบบงานต่างๆ ทั้งหมวดหลัก และหมวดสนับสนุน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ติดตามวัด โดยเฉพาะตัวชี้วัดที่เกี่ยวข้อง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dirty="0">
                <a:latin typeface="Tahoma" pitchFamily="34" charset="0"/>
                <a:cs typeface="Tahoma" pitchFamily="34" charset="0"/>
              </a:rPr>
              <a:t>รวบรวมข้อมูลจริงและปรับปรุงรายงานฉบับสุดท้าย</a:t>
            </a:r>
          </a:p>
        </p:txBody>
      </p:sp>
    </p:spTree>
    <p:extLst>
      <p:ext uri="{BB962C8B-B14F-4D97-AF65-F5344CB8AC3E}">
        <p14:creationId xmlns:p14="http://schemas.microsoft.com/office/powerpoint/2010/main" val="260842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การวางแผนการจัดทำรายงาน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964488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600" dirty="0">
                <a:latin typeface="Tahoma" pitchFamily="34" charset="0"/>
                <a:cs typeface="Tahoma" pitchFamily="34" charset="0"/>
              </a:rPr>
              <a:t>จัดตั้งทีมงาน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600" dirty="0">
                <a:latin typeface="Tahoma" pitchFamily="34" charset="0"/>
                <a:cs typeface="Tahoma" pitchFamily="34" charset="0"/>
              </a:rPr>
              <a:t>โครงสร้างและบทบาทของทีมงาน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600" dirty="0">
                <a:latin typeface="Tahoma" pitchFamily="34" charset="0"/>
                <a:cs typeface="Tahoma" pitchFamily="34" charset="0"/>
              </a:rPr>
              <a:t>จัดทำแผนปฏิบัติงานและกำหนดเวลา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600" dirty="0">
                <a:latin typeface="Tahoma" pitchFamily="34" charset="0"/>
                <a:cs typeface="Tahoma" pitchFamily="34" charset="0"/>
              </a:rPr>
              <a:t>ผู้บริหารระดับสูงให้การสนับสนุนและมีส่วนร่วม</a:t>
            </a:r>
          </a:p>
        </p:txBody>
      </p:sp>
    </p:spTree>
    <p:extLst>
      <p:ext uri="{BB962C8B-B14F-4D97-AF65-F5344CB8AC3E}">
        <p14:creationId xmlns:p14="http://schemas.microsoft.com/office/powerpoint/2010/main" val="284660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dirty="0">
                <a:solidFill>
                  <a:srgbClr val="4F271C"/>
                </a:solidFill>
                <a:latin typeface="Tahoma" pitchFamily="34" charset="0"/>
                <a:cs typeface="Tahoma" pitchFamily="34" charset="0"/>
              </a:rPr>
              <a:t>การรวบรวมข้อมูลและตัวชี้วัด</a:t>
            </a:r>
            <a:endParaRPr lang="en-US" sz="3600" b="0" i="0" dirty="0">
              <a:solidFill>
                <a:srgbClr val="4F27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964488" cy="51845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ระบุความสัมพันธ์ของตัววัดกับกระบวนการ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ระดับของข้อมูลและจำแนก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วิธีการรวบรวมและระยะเวลาในการประมวล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ตัวชี้วัดและจำนวนข้อมูลสะท้อนให้เห็นแนวโน้มและหลักฐานของความเป็นเลิศ</a:t>
            </a:r>
          </a:p>
          <a:p>
            <a:pPr>
              <a:lnSpc>
                <a:spcPct val="120000"/>
              </a:lnSpc>
              <a:buClr>
                <a:srgbClr val="FEB80A"/>
              </a:buClr>
              <a:buFont typeface="Wingdings"/>
              <a:buChar char="Ø"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สรุปผลเป็นกราฟ หรือตาราง</a:t>
            </a:r>
          </a:p>
        </p:txBody>
      </p:sp>
    </p:spTree>
    <p:extLst>
      <p:ext uri="{BB962C8B-B14F-4D97-AF65-F5344CB8AC3E}">
        <p14:creationId xmlns:p14="http://schemas.microsoft.com/office/powerpoint/2010/main" val="329930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3D4FF3-70D0-4951-9F3B-B758C8D4E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AcademicPresentation1</Template>
  <TotalTime>0</TotalTime>
  <Words>966</Words>
  <Application>Microsoft Office PowerPoint</Application>
  <PresentationFormat>นำเสนอทางหน้าจอ (4:3)</PresentationFormat>
  <Paragraphs>142</Paragraphs>
  <Slides>18</Slides>
  <Notes>17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Calibri</vt:lpstr>
      <vt:lpstr>Tahoma</vt:lpstr>
      <vt:lpstr>Tw Cen MT</vt:lpstr>
      <vt:lpstr>Wingdings</vt:lpstr>
      <vt:lpstr>Wingdings 2</vt:lpstr>
      <vt:lpstr>AcademicPresentation1</vt:lpstr>
      <vt:lpstr>แนวทางการดำเนินการ PMQA </vt:lpstr>
      <vt:lpstr>การใช้เกณฑ์ PMQA เพื่อการพัฒนาระบบงาน</vt:lpstr>
      <vt:lpstr>ขั้นตอนการดำเนินการเพื่อพัฒนาองค์การ</vt:lpstr>
      <vt:lpstr>กรอบการจัดทำรายงาน</vt:lpstr>
      <vt:lpstr>หลักฐานอื่น ๆ ประกอบรายงาน (ไม่ส่ง)</vt:lpstr>
      <vt:lpstr>จัดส่งอย่างไร</vt:lpstr>
      <vt:lpstr>ขั้นการจัดทำรายงาน</vt:lpstr>
      <vt:lpstr>การวางแผนการจัดทำรายงาน</vt:lpstr>
      <vt:lpstr>การรวบรวมข้อมูลและตัวชี้วัด</vt:lpstr>
      <vt:lpstr>จัดทำรายงานฉบับร่าง</vt:lpstr>
      <vt:lpstr>รายงานหมวด 1 – 6 กระบวนการ</vt:lpstr>
      <vt:lpstr>บูรณาการบริบท ข้อกำหนด ในหมวดอื่น ๆ </vt:lpstr>
      <vt:lpstr>ปรับปรุงระบบงานต่างๆ </vt:lpstr>
      <vt:lpstr>การติดตามผลโดยเฉพาะตัวชี้วัดที่เกี่ยวข้อง</vt:lpstr>
      <vt:lpstr>จัดทำรายงานฉบับจริง</vt:lpstr>
      <vt:lpstr>บทสรุป</vt:lpstr>
      <vt:lpstr>งานนำเสนอ PowerPoint</vt:lpstr>
      <vt:lpstr>คำถาม/ความคิดเห็น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2020-01-30T21:40:35Z</dcterms:created>
  <dcterms:modified xsi:type="dcterms:W3CDTF">2020-02-17T05:59:07Z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